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9" r:id="rId6"/>
    <p:sldId id="290" r:id="rId7"/>
    <p:sldId id="304" r:id="rId8"/>
    <p:sldId id="356" r:id="rId9"/>
    <p:sldId id="314" r:id="rId10"/>
    <p:sldId id="315" r:id="rId11"/>
    <p:sldId id="316" r:id="rId12"/>
    <p:sldId id="337" r:id="rId13"/>
    <p:sldId id="340" r:id="rId14"/>
    <p:sldId id="336" r:id="rId15"/>
    <p:sldId id="355" r:id="rId16"/>
    <p:sldId id="331" r:id="rId17"/>
    <p:sldId id="332" r:id="rId18"/>
    <p:sldId id="371" r:id="rId19"/>
    <p:sldId id="359" r:id="rId20"/>
    <p:sldId id="360" r:id="rId21"/>
    <p:sldId id="361" r:id="rId22"/>
    <p:sldId id="362" r:id="rId23"/>
    <p:sldId id="363" r:id="rId24"/>
    <p:sldId id="364" r:id="rId25"/>
    <p:sldId id="344" r:id="rId26"/>
    <p:sldId id="343" r:id="rId27"/>
    <p:sldId id="351" r:id="rId28"/>
    <p:sldId id="366" r:id="rId29"/>
    <p:sldId id="35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4259" autoAdjust="0"/>
  </p:normalViewPr>
  <p:slideViewPr>
    <p:cSldViewPr>
      <p:cViewPr varScale="1">
        <p:scale>
          <a:sx n="68" d="100"/>
          <a:sy n="68" d="100"/>
        </p:scale>
        <p:origin x="14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56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NE, ALISON" userId="68b7ea9f-a98d-45f6-8f5e-56937d35e5fb" providerId="ADAL" clId="{79AC8549-0471-4B99-89C8-BCA7CA3B54FC}"/>
    <pc:docChg chg="modSld">
      <pc:chgData name="STONE, ALISON" userId="68b7ea9f-a98d-45f6-8f5e-56937d35e5fb" providerId="ADAL" clId="{79AC8549-0471-4B99-89C8-BCA7CA3B54FC}" dt="2018-01-08T18:21:06.362" v="71" actId="14100"/>
      <pc:docMkLst>
        <pc:docMk/>
      </pc:docMkLst>
      <pc:sldChg chg="modSp modAnim">
        <pc:chgData name="STONE, ALISON" userId="68b7ea9f-a98d-45f6-8f5e-56937d35e5fb" providerId="ADAL" clId="{79AC8549-0471-4B99-89C8-BCA7CA3B54FC}" dt="2018-01-08T18:21:06.362" v="71" actId="14100"/>
        <pc:sldMkLst>
          <pc:docMk/>
          <pc:sldMk cId="0" sldId="346"/>
        </pc:sldMkLst>
        <pc:spChg chg="mod">
          <ac:chgData name="STONE, ALISON" userId="68b7ea9f-a98d-45f6-8f5e-56937d35e5fb" providerId="ADAL" clId="{79AC8549-0471-4B99-89C8-BCA7CA3B54FC}" dt="2018-01-08T18:20:56.809" v="68" actId="1076"/>
          <ac:spMkLst>
            <pc:docMk/>
            <pc:sldMk cId="0" sldId="346"/>
            <ac:spMk id="181251" creationId="{AC68A942-9AE0-4E25-A27F-EFE6C4AC4F01}"/>
          </ac:spMkLst>
        </pc:spChg>
        <pc:picChg chg="mod">
          <ac:chgData name="STONE, ALISON" userId="68b7ea9f-a98d-45f6-8f5e-56937d35e5fb" providerId="ADAL" clId="{79AC8549-0471-4B99-89C8-BCA7CA3B54FC}" dt="2018-01-08T18:21:06.362" v="71" actId="14100"/>
          <ac:picMkLst>
            <pc:docMk/>
            <pc:sldMk cId="0" sldId="346"/>
            <ac:picMk id="48133" creationId="{C7E6CE05-B981-46B2-A3E4-1D429353C567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>
            <a:extLst>
              <a:ext uri="{FF2B5EF4-FFF2-40B4-BE49-F238E27FC236}">
                <a16:creationId xmlns:a16="http://schemas.microsoft.com/office/drawing/2014/main" id="{EF354F5C-E0FA-46AF-B182-563592A04CC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A1481FAC-C4A5-42C9-9F1F-2BDBDED062D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2100" name="Rectangle 4">
            <a:extLst>
              <a:ext uri="{FF2B5EF4-FFF2-40B4-BE49-F238E27FC236}">
                <a16:creationId xmlns:a16="http://schemas.microsoft.com/office/drawing/2014/main" id="{3CBCCC9D-E404-487D-8BD7-54508AC0759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2101" name="Rectangle 5">
            <a:extLst>
              <a:ext uri="{FF2B5EF4-FFF2-40B4-BE49-F238E27FC236}">
                <a16:creationId xmlns:a16="http://schemas.microsoft.com/office/drawing/2014/main" id="{B2F5789A-B824-4168-8558-48C38FB2195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ABEC3B-B12A-448C-82E6-AB892CFD23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BB13175E-D6F2-40E2-B3AD-11DCFD353F0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5F7741CC-AC00-41FC-870F-40946705931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>
            <a:extLst>
              <a:ext uri="{FF2B5EF4-FFF2-40B4-BE49-F238E27FC236}">
                <a16:creationId xmlns:a16="http://schemas.microsoft.com/office/drawing/2014/main" id="{88C6814C-63FD-4764-9E81-4F56922E86B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5" name="Rectangle 5">
            <a:extLst>
              <a:ext uri="{FF2B5EF4-FFF2-40B4-BE49-F238E27FC236}">
                <a16:creationId xmlns:a16="http://schemas.microsoft.com/office/drawing/2014/main" id="{8419E6BC-855E-4001-AC2B-995FB3863FB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6086" name="Rectangle 6">
            <a:extLst>
              <a:ext uri="{FF2B5EF4-FFF2-40B4-BE49-F238E27FC236}">
                <a16:creationId xmlns:a16="http://schemas.microsoft.com/office/drawing/2014/main" id="{88A66D05-F044-433A-A425-646B80EC3AE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7" name="Rectangle 7">
            <a:extLst>
              <a:ext uri="{FF2B5EF4-FFF2-40B4-BE49-F238E27FC236}">
                <a16:creationId xmlns:a16="http://schemas.microsoft.com/office/drawing/2014/main" id="{37DD17CE-E170-40B8-AA10-B98DFB22EB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A49ABE-9A7F-4B56-94CE-D577844DA1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82115472-3FA1-4FE9-B21B-7A59AD377E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88216A8-A3E4-4662-B772-F71E1FD895FC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D6F8FEF3-51ED-4D7C-8C12-AB71559B3F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50EC5FC2-4BB1-4501-83AE-7CC4D2474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>
            <a:extLst>
              <a:ext uri="{FF2B5EF4-FFF2-40B4-BE49-F238E27FC236}">
                <a16:creationId xmlns:a16="http://schemas.microsoft.com/office/drawing/2014/main" id="{4A581D32-C454-426F-9D01-B54B829B96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A12B05C-8885-423F-A6BD-F59737156B61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id="{96CB537F-96F3-4FF2-AF66-3BD476C729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id="{BEB80737-EC1D-47BF-BBB3-C173FCA503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A384F421-CAED-4A89-AF7F-1AA7F5EDFD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1D9E02-662D-4C4F-A0EE-0E39E5EEEDF8}" type="slidenum">
              <a:rPr lang="en-US" altLang="en-US" sz="1200"/>
              <a:pPr eaLnBrk="1" hangingPunct="1"/>
              <a:t>13</a:t>
            </a:fld>
            <a:endParaRPr lang="en-US" altLang="en-US" sz="1200"/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67C0410C-1AAF-4B16-949F-39F48634E1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60DBC839-9B23-41B5-A331-5E2251E189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F53D1DDC-CB07-4C7F-B912-278DF843C4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ACD5E5-FBF7-4424-8868-9FC748715B4A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569CA638-6301-4100-8165-1EAA2FF58C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BBBDBDB8-5B67-4470-9823-4396BBDEF0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>
            <a:extLst>
              <a:ext uri="{FF2B5EF4-FFF2-40B4-BE49-F238E27FC236}">
                <a16:creationId xmlns:a16="http://schemas.microsoft.com/office/drawing/2014/main" id="{F6A45756-79B9-43D0-A53E-1F5F773903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039A56E-09AB-4495-A339-4A243379A27A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CDD6F2BC-21AD-4DE8-A02A-5B4221DA54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7AF33643-C8E7-4411-AA00-11F93DBDEF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AAD7E516-C409-4857-B362-57A6EA50DA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3F4970-CE79-4654-A3F8-A99D7EB8918D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DD8F1A8C-FC0C-4C8A-A217-7C09C796B0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7D228167-AF75-4A65-9F44-E2CB9F3B6A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AAF28155-1914-4FB3-9541-E80578DA7E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467182E-656F-4B4F-BDBB-38DFC2555A1D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6116EF24-97B8-46AB-87B4-9C1E17F44E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4210881B-46E3-4C87-92D6-3D5652CB69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4BBFD38A-6947-469C-BA10-6CA6B6EDCE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2AA29AF-6FE6-4060-998F-8DBB087A2B5C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A343D8A9-B77C-41F9-99D9-7A9A2F79F4E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916665FA-EC02-4BE3-BC9D-140AEA9569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>
            <a:extLst>
              <a:ext uri="{FF2B5EF4-FFF2-40B4-BE49-F238E27FC236}">
                <a16:creationId xmlns:a16="http://schemas.microsoft.com/office/drawing/2014/main" id="{E2C81323-EBF1-4DEB-9091-5059F6F533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849E43E-DD36-4432-ACE5-F4D0FD1A150C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37C57AB1-588A-44CA-B007-31CA1EA669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BE881983-F5D2-4300-AFCA-3D781F94AA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>
            <a:extLst>
              <a:ext uri="{FF2B5EF4-FFF2-40B4-BE49-F238E27FC236}">
                <a16:creationId xmlns:a16="http://schemas.microsoft.com/office/drawing/2014/main" id="{97ABEFF5-2853-459F-AC9F-7BDBD470B4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4FE79C8-DB76-4AEA-BB01-764E7B6FB59F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63491" name="Rectangle 2">
            <a:extLst>
              <a:ext uri="{FF2B5EF4-FFF2-40B4-BE49-F238E27FC236}">
                <a16:creationId xmlns:a16="http://schemas.microsoft.com/office/drawing/2014/main" id="{1D2D7123-1028-45C2-9F5E-642AECA861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>
            <a:extLst>
              <a:ext uri="{FF2B5EF4-FFF2-40B4-BE49-F238E27FC236}">
                <a16:creationId xmlns:a16="http://schemas.microsoft.com/office/drawing/2014/main" id="{7B8096DD-33A3-494B-A19E-4263B6B169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>
            <a:extLst>
              <a:ext uri="{FF2B5EF4-FFF2-40B4-BE49-F238E27FC236}">
                <a16:creationId xmlns:a16="http://schemas.microsoft.com/office/drawing/2014/main" id="{87D8E0C6-2BB6-4355-BA32-7FA8EF5E2E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5786927-FE0C-4C17-84BD-83AC3D6C555E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64515" name="Rectangle 2">
            <a:extLst>
              <a:ext uri="{FF2B5EF4-FFF2-40B4-BE49-F238E27FC236}">
                <a16:creationId xmlns:a16="http://schemas.microsoft.com/office/drawing/2014/main" id="{6DC9FC49-994B-4081-B02E-17E4411273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>
            <a:extLst>
              <a:ext uri="{FF2B5EF4-FFF2-40B4-BE49-F238E27FC236}">
                <a16:creationId xmlns:a16="http://schemas.microsoft.com/office/drawing/2014/main" id="{25BD4986-4CCF-4578-9762-82114C7FB8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>
            <a:extLst>
              <a:ext uri="{FF2B5EF4-FFF2-40B4-BE49-F238E27FC236}">
                <a16:creationId xmlns:a16="http://schemas.microsoft.com/office/drawing/2014/main" id="{A1BD3116-7CDB-4F10-A786-9BFE2225CC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1994CF-BD5F-4C0E-AB6B-A6A2026C3649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65539" name="Rectangle 2">
            <a:extLst>
              <a:ext uri="{FF2B5EF4-FFF2-40B4-BE49-F238E27FC236}">
                <a16:creationId xmlns:a16="http://schemas.microsoft.com/office/drawing/2014/main" id="{F5FCFD30-9CC8-4DCB-9F78-B80905E9D8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>
            <a:extLst>
              <a:ext uri="{FF2B5EF4-FFF2-40B4-BE49-F238E27FC236}">
                <a16:creationId xmlns:a16="http://schemas.microsoft.com/office/drawing/2014/main" id="{C88AADE2-A811-4108-A955-9399DB27FF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>
            <a:extLst>
              <a:ext uri="{FF2B5EF4-FFF2-40B4-BE49-F238E27FC236}">
                <a16:creationId xmlns:a16="http://schemas.microsoft.com/office/drawing/2014/main" id="{C9F5EB0F-2B07-4625-9EE2-DEF01BE39E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2C8585A-CF58-4968-8CE8-D3DA3701B537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67587" name="Rectangle 2">
            <a:extLst>
              <a:ext uri="{FF2B5EF4-FFF2-40B4-BE49-F238E27FC236}">
                <a16:creationId xmlns:a16="http://schemas.microsoft.com/office/drawing/2014/main" id="{D75B6316-95BE-4739-A51C-18E40A2551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>
            <a:extLst>
              <a:ext uri="{FF2B5EF4-FFF2-40B4-BE49-F238E27FC236}">
                <a16:creationId xmlns:a16="http://schemas.microsoft.com/office/drawing/2014/main" id="{80F4D195-E8EA-4269-A46E-CDE4A0434A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92C43-F030-4E03-8697-BCA7A2141812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10">
            <a:extLst>
              <a:ext uri="{FF2B5EF4-FFF2-40B4-BE49-F238E27FC236}">
                <a16:creationId xmlns:a16="http://schemas.microsoft.com/office/drawing/2014/main" id="{6440514C-AA8E-4C52-9508-52194A75831C}"/>
              </a:ext>
            </a:extLst>
          </p:cNvPr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E6F488-C9F3-4EE4-B8DC-91277A743FFC}"/>
              </a:ext>
            </a:extLst>
          </p:cNvPr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33890D-2D9B-4D7B-B79A-26BE5CB6C5EC}"/>
              </a:ext>
            </a:extLst>
          </p:cNvPr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ED0A8B-2A0D-457B-9048-C30D0F29D32D}"/>
              </a:ext>
            </a:extLst>
          </p:cNvPr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27">
            <a:extLst>
              <a:ext uri="{FF2B5EF4-FFF2-40B4-BE49-F238E27FC236}">
                <a16:creationId xmlns:a16="http://schemas.microsoft.com/office/drawing/2014/main" id="{C174AB89-4A74-491F-A25A-20E85FB9F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" name="Footer Placeholder 16">
            <a:extLst>
              <a:ext uri="{FF2B5EF4-FFF2-40B4-BE49-F238E27FC236}">
                <a16:creationId xmlns:a16="http://schemas.microsoft.com/office/drawing/2014/main" id="{D99A91A6-638B-4A29-8D3C-94BDF6AC4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46A5F3A0-B24E-4EBA-A0F5-7FE17F2A3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8BE91-6AE5-4F99-B908-7CE7B4BFB5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5868832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17769047-5E18-4ADA-B197-63DE54D2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A3014C1-56E8-42B0-A023-DF39C9A37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F7E3124B-16C4-4A44-BD1D-3D7302A15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65FAE-B7FB-48C2-A682-47707ED3FE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78160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AD850BD3-D883-4B84-A1CE-F5F46E3B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5D0E6B97-DEAC-4667-96EA-0ABECCF26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E4AAF39E-A820-43AD-A06B-033408E68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C304E-6DDC-4FD5-9D23-2D8AC5B0DB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467131"/>
      </p:ext>
    </p:extLst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B10D0-E217-46DD-86DA-045E48BDCF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B425B-B2E5-4A83-A049-D395FF7C2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9FCEE-7427-4DC4-8DF6-65C59CEB1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276C569-D630-4BC8-9649-01E49DF360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7325749"/>
      </p:ext>
    </p:extLst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719263"/>
            <a:ext cx="4038600" cy="4411662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E86E19-0E36-4162-BABB-45BD483A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A41B2-B10E-485A-873A-D679F2833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056DD-5BEA-4CFA-BB02-29E9BCC4C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B7A8DE0-54B8-4D12-9409-F6C1EF509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108989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EED23DDD-4047-4B09-9510-1CADA0152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61BA03D-623E-46EF-A3D9-FC5EA9B99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EF27CAC5-60D6-42BA-BC99-B771805A0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A3F85-E07C-42DF-AE0A-599CF5B537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7683982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A771E6A-5ED2-4761-90C8-0E108D587C98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10">
            <a:extLst>
              <a:ext uri="{FF2B5EF4-FFF2-40B4-BE49-F238E27FC236}">
                <a16:creationId xmlns:a16="http://schemas.microsoft.com/office/drawing/2014/main" id="{A2EB73A0-BBDF-4B6E-A40B-90EC2C30A055}"/>
              </a:ext>
            </a:extLst>
          </p:cNvPr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22F850-B6B6-4FC0-B7A7-87FA06F2A2CA}"/>
              </a:ext>
            </a:extLst>
          </p:cNvPr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86B224-B847-4F7B-9C18-8996107546D7}"/>
              </a:ext>
            </a:extLst>
          </p:cNvPr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C2210B-AA41-4BDD-AD54-BA5710C23561}"/>
              </a:ext>
            </a:extLst>
          </p:cNvPr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2A6466BD-427E-4F3C-98B8-CA4DA9747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4F20985-7A07-4963-8D80-CD4A3F66D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14A63AB-BB37-47A6-9EA4-0E59E71B8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97E2B29-8B89-475B-A428-51B18E0DF2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994584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BA81E260-5399-4391-B433-F42361BB0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31BA923-A2C8-4B09-B63C-C871FB07C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2676B479-4932-43EB-B58F-E9C42888E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CA3DA-9FDC-4FC8-99C1-F7D263D395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4617383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>
            <a:extLst>
              <a:ext uri="{FF2B5EF4-FFF2-40B4-BE49-F238E27FC236}">
                <a16:creationId xmlns:a16="http://schemas.microsoft.com/office/drawing/2014/main" id="{D4CEA2F7-6E6E-4012-9841-529A2E5D0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FD89B4D4-63AF-44B1-9249-2FDE29DC0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22">
            <a:extLst>
              <a:ext uri="{FF2B5EF4-FFF2-40B4-BE49-F238E27FC236}">
                <a16:creationId xmlns:a16="http://schemas.microsoft.com/office/drawing/2014/main" id="{E56AD334-5B60-4043-963E-4E4292727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EB549-9DC9-4B67-84DF-C8B38D55B4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552623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>
            <a:extLst>
              <a:ext uri="{FF2B5EF4-FFF2-40B4-BE49-F238E27FC236}">
                <a16:creationId xmlns:a16="http://schemas.microsoft.com/office/drawing/2014/main" id="{6C60E387-F7BC-4E96-BA5B-D21DC0DD9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098C02C7-E823-4065-8887-360C5408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2">
            <a:extLst>
              <a:ext uri="{FF2B5EF4-FFF2-40B4-BE49-F238E27FC236}">
                <a16:creationId xmlns:a16="http://schemas.microsoft.com/office/drawing/2014/main" id="{F1FC52FA-0EE2-4F21-B465-430398DD9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06E7D-3ABC-4012-9692-AA64DFB8A9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958805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98DCAE20-36DC-4906-BCC7-A502881BB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5962DB-DAC8-4BC4-B6AF-F9F0F452F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D7A4D463-AF76-4248-878B-C1358D484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0A437-3F34-4472-B739-0147EA0D7C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8760791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A7DA0F4-4407-4283-B933-7AA0C495B7C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10">
            <a:extLst>
              <a:ext uri="{FF2B5EF4-FFF2-40B4-BE49-F238E27FC236}">
                <a16:creationId xmlns:a16="http://schemas.microsoft.com/office/drawing/2014/main" id="{8CEFF859-089B-4BB6-93C0-47B5A42E773A}"/>
              </a:ext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2934CBE-E3AF-46B6-B065-813C54D8A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BC74B9C-15D1-4ABE-AD55-1A8D98E86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C435D182-9E85-47E1-8E3A-8A5E078E5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7F43B-31C1-4797-97F9-7CFFB6E952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8217538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A30C2A0-5F39-42A5-B650-C7CD2F74BC0A}"/>
              </a:ext>
            </a:extLst>
          </p:cNvPr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81B67A-E6C9-40EF-A812-B80106ED7B8E}"/>
              </a:ext>
            </a:extLst>
          </p:cNvPr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8582B5-2EAD-4CA8-9E97-7ABE0B627961}"/>
              </a:ext>
            </a:extLst>
          </p:cNvPr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F42E88CB-75B8-4C39-B7A3-C04ECC417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700EBEB8-5A8D-440C-BCAA-6DA185BA2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9B83BE0B-1CA6-4F4B-8C1E-4CAAB0966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1DEB049C-B352-4FA9-9214-6CF5DCE887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5774411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536048-3EC7-4882-9B12-51187D28195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>
            <a:extLst>
              <a:ext uri="{FF2B5EF4-FFF2-40B4-BE49-F238E27FC236}">
                <a16:creationId xmlns:a16="http://schemas.microsoft.com/office/drawing/2014/main" id="{9C287954-3F42-452C-B185-770160A54B2A}"/>
              </a:ext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>
            <a:extLst>
              <a:ext uri="{FF2B5EF4-FFF2-40B4-BE49-F238E27FC236}">
                <a16:creationId xmlns:a16="http://schemas.microsoft.com/office/drawing/2014/main" id="{75CFA7E8-F649-4782-8CB7-3DD2D45E75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12">
            <a:extLst>
              <a:ext uri="{FF2B5EF4-FFF2-40B4-BE49-F238E27FC236}">
                <a16:creationId xmlns:a16="http://schemas.microsoft.com/office/drawing/2014/main" id="{86C284B7-2457-49F7-B12D-125050349BE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E2B68FC3-10EB-4F4E-8F48-BA18277EE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831C95-BD82-4863-AC6A-121CF0C33B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22EC8494-C55E-4344-96B9-4CC4B4E8A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Trebuchet MS" panose="020B0603020202020204" pitchFamily="34" charset="0"/>
              </a:defRPr>
            </a:lvl1pPr>
          </a:lstStyle>
          <a:p>
            <a:fld id="{F2534E1F-F36B-4F44-9038-B34F9758BCE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198" r:id="rId2"/>
    <p:sldLayoutId id="2147484206" r:id="rId3"/>
    <p:sldLayoutId id="2147484199" r:id="rId4"/>
    <p:sldLayoutId id="2147484200" r:id="rId5"/>
    <p:sldLayoutId id="2147484201" r:id="rId6"/>
    <p:sldLayoutId id="2147484202" r:id="rId7"/>
    <p:sldLayoutId id="2147484207" r:id="rId8"/>
    <p:sldLayoutId id="2147484208" r:id="rId9"/>
    <p:sldLayoutId id="2147484203" r:id="rId10"/>
    <p:sldLayoutId id="2147484204" r:id="rId11"/>
    <p:sldLayoutId id="2147484209" r:id="rId12"/>
    <p:sldLayoutId id="2147484210" r:id="rId13"/>
  </p:sldLayoutIdLst>
  <p:transition>
    <p:wip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B2C1D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upload.wikimedia.org/wikipedia/commons/3/3c/Stem_cells_diagram.pn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news.wisc.edu/packages/stemcells/images/lab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upload.wikimedia.org/wikipedia/commons/8/87/PET_scan_Parkinson's_Disease.jpg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www.actrtla.org.au/images/baby2.avi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F8ECAC14-09CE-443F-8C81-EAF1ECBFF44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Meiosis</a:t>
            </a:r>
          </a:p>
          <a:p>
            <a:r>
              <a:rPr lang="en-US" altLang="en-US" dirty="0"/>
              <a:t>Fertilization</a:t>
            </a:r>
          </a:p>
          <a:p>
            <a:r>
              <a:rPr lang="en-US" altLang="en-US" dirty="0"/>
              <a:t>Cleavage</a:t>
            </a:r>
          </a:p>
          <a:p>
            <a:r>
              <a:rPr lang="en-US" altLang="en-US" dirty="0"/>
              <a:t>Embryonic development</a:t>
            </a: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FEA0853D-20B3-4E1F-A897-E9D52124D5F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altLang="en-US"/>
              <a:t>Human Development</a:t>
            </a:r>
          </a:p>
        </p:txBody>
      </p:sp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05E1E098-8B3A-4E17-932A-8800D636BF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Process of Oogenesis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94481C-CB57-47BF-A1D2-110E01670DA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Only one primary oocyte goes through meiosis at a time, this occurs once a month</a:t>
            </a:r>
          </a:p>
          <a:p>
            <a:pPr>
              <a:defRPr/>
            </a:pPr>
            <a:r>
              <a:rPr lang="en-US" dirty="0"/>
              <a:t>If an egg is not fertilized it dies</a:t>
            </a:r>
          </a:p>
          <a:p>
            <a:pPr>
              <a:defRPr/>
            </a:pPr>
            <a:r>
              <a:rPr lang="en-US" dirty="0"/>
              <a:t>Meiosis starts inside the maturing follicle and does not end until fertilization</a:t>
            </a:r>
          </a:p>
          <a:p>
            <a:pPr>
              <a:defRPr/>
            </a:pPr>
            <a:r>
              <a:rPr lang="en-US" dirty="0"/>
              <a:t>4 haploid cells are created </a:t>
            </a:r>
          </a:p>
          <a:p>
            <a:pPr lvl="1">
              <a:defRPr/>
            </a:pPr>
            <a:r>
              <a:rPr lang="en-US" dirty="0"/>
              <a:t>Nuclear contents divide evenly (4 haploid cells) </a:t>
            </a:r>
          </a:p>
          <a:p>
            <a:pPr lvl="1">
              <a:defRPr/>
            </a:pPr>
            <a:r>
              <a:rPr lang="en-US" dirty="0"/>
              <a:t>Cytoplasm Does NOT divide evenly</a:t>
            </a:r>
          </a:p>
          <a:p>
            <a:pPr lvl="1">
              <a:defRPr/>
            </a:pPr>
            <a:r>
              <a:rPr lang="en-US" dirty="0"/>
              <a:t>1 cell (becomes the ovum) hogs all of the cytoplasm</a:t>
            </a:r>
          </a:p>
          <a:p>
            <a:pPr lvl="1">
              <a:defRPr/>
            </a:pPr>
            <a:r>
              <a:rPr lang="en-US" dirty="0"/>
              <a:t>Other 3 small cells –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 bodies </a:t>
            </a:r>
            <a:r>
              <a:rPr lang="en-US" dirty="0"/>
              <a:t>- die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026">
            <a:extLst>
              <a:ext uri="{FF2B5EF4-FFF2-40B4-BE49-F238E27FC236}">
                <a16:creationId xmlns:a16="http://schemas.microsoft.com/office/drawing/2014/main" id="{D54433BE-E193-482A-9008-9B7B2164BEDD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2"/>
          <a:stretch>
            <a:fillRect/>
          </a:stretch>
        </p:blipFill>
        <p:spPr>
          <a:xfrm>
            <a:off x="0" y="0"/>
            <a:ext cx="6249988" cy="6858000"/>
          </a:xfrm>
        </p:spPr>
      </p:pic>
      <p:sp>
        <p:nvSpPr>
          <p:cNvPr id="112643" name="Text Box 1027">
            <a:extLst>
              <a:ext uri="{FF2B5EF4-FFF2-40B4-BE49-F238E27FC236}">
                <a16:creationId xmlns:a16="http://schemas.microsoft.com/office/drawing/2014/main" id="{BAEB2DC9-E7BC-45A8-87D6-22EFD9210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0"/>
            <a:ext cx="3048000" cy="6111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Georgia" panose="02040502050405020303" pitchFamily="18" charset="0"/>
              </a:rPr>
              <a:t>Notice that the picture is divided into: 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en-US" altLang="en-US">
                <a:latin typeface="Georgia" panose="02040502050405020303" pitchFamily="18" charset="0"/>
              </a:rPr>
              <a:t> Before Birth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en-US" altLang="en-US">
                <a:latin typeface="Georgia" panose="02040502050405020303" pitchFamily="18" charset="0"/>
              </a:rPr>
              <a:t> Childhood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en-US" altLang="en-US">
                <a:latin typeface="Georgia" panose="02040502050405020303" pitchFamily="18" charset="0"/>
              </a:rPr>
              <a:t> Puberty to Menopause</a:t>
            </a:r>
          </a:p>
          <a:p>
            <a:pPr>
              <a:spcBef>
                <a:spcPct val="50000"/>
              </a:spcBef>
            </a:pPr>
            <a:r>
              <a:rPr lang="en-US" altLang="en-US">
                <a:latin typeface="Georgia" panose="02040502050405020303" pitchFamily="18" charset="0"/>
              </a:rPr>
              <a:t>Meiosis I results in </a:t>
            </a:r>
            <a:r>
              <a:rPr lang="en-US" altLang="en-US" b="1">
                <a:solidFill>
                  <a:schemeClr val="folHlink"/>
                </a:solidFill>
                <a:latin typeface="Georgia" panose="02040502050405020303" pitchFamily="18" charset="0"/>
              </a:rPr>
              <a:t>ovulation</a:t>
            </a:r>
            <a:r>
              <a:rPr lang="en-US" altLang="en-US">
                <a:latin typeface="Georgia" panose="02040502050405020303" pitchFamily="18" charset="0"/>
              </a:rPr>
              <a:t> – releasing the secondary oocyte from the ovary into the fallopian tube </a:t>
            </a:r>
          </a:p>
          <a:p>
            <a:pPr>
              <a:spcBef>
                <a:spcPct val="50000"/>
              </a:spcBef>
            </a:pPr>
            <a:r>
              <a:rPr lang="en-US" altLang="en-US">
                <a:latin typeface="Georgia" panose="02040502050405020303" pitchFamily="18" charset="0"/>
              </a:rPr>
              <a:t>Meiosis II does not end until fertilization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A6B0B5-B0CC-454C-91EE-5380581379A2}"/>
              </a:ext>
            </a:extLst>
          </p:cNvPr>
          <p:cNvSpPr/>
          <p:nvPr/>
        </p:nvSpPr>
        <p:spPr>
          <a:xfrm>
            <a:off x="1295400" y="5943600"/>
            <a:ext cx="1447800" cy="685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09B1CF-75A8-43D4-ADE6-6C27B0B1E840}"/>
              </a:ext>
            </a:extLst>
          </p:cNvPr>
          <p:cNvCxnSpPr/>
          <p:nvPr/>
        </p:nvCxnSpPr>
        <p:spPr>
          <a:xfrm>
            <a:off x="457200" y="533400"/>
            <a:ext cx="9906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B43A666-DFF6-44B6-AC47-C9BCD4BFC879}"/>
              </a:ext>
            </a:extLst>
          </p:cNvPr>
          <p:cNvCxnSpPr/>
          <p:nvPr/>
        </p:nvCxnSpPr>
        <p:spPr>
          <a:xfrm>
            <a:off x="381000" y="2667000"/>
            <a:ext cx="9906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25CEA5-E49B-4DBA-810F-2A842A532892}"/>
              </a:ext>
            </a:extLst>
          </p:cNvPr>
          <p:cNvCxnSpPr/>
          <p:nvPr/>
        </p:nvCxnSpPr>
        <p:spPr>
          <a:xfrm>
            <a:off x="609600" y="3124200"/>
            <a:ext cx="152400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3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utoUpdateAnimBg="0"/>
      <p:bldP spid="4" grpId="0" animBg="1"/>
      <p:bldP spid="4" grpId="1" animBg="1"/>
      <p:bldP spid="4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8E5D6198-6498-46E7-8A70-28148950AC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Steps From Fertilization to Birth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97E0E394-E119-41BD-9C69-E3C1CBA09CF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/>
              <a:t>Fertilization</a:t>
            </a:r>
          </a:p>
          <a:p>
            <a:r>
              <a:rPr lang="en-US" altLang="en-US"/>
              <a:t>Zygote</a:t>
            </a:r>
          </a:p>
          <a:p>
            <a:r>
              <a:rPr lang="en-US" altLang="en-US"/>
              <a:t>Cleavage</a:t>
            </a:r>
          </a:p>
          <a:p>
            <a:r>
              <a:rPr lang="en-US" altLang="en-US"/>
              <a:t>Morula</a:t>
            </a:r>
          </a:p>
          <a:p>
            <a:r>
              <a:rPr lang="en-US" altLang="en-US"/>
              <a:t>Blastula</a:t>
            </a:r>
          </a:p>
          <a:p>
            <a:r>
              <a:rPr lang="en-US" altLang="en-US"/>
              <a:t>Implantation</a:t>
            </a:r>
          </a:p>
          <a:p>
            <a:r>
              <a:rPr lang="en-US" altLang="en-US"/>
              <a:t>Gestation</a:t>
            </a:r>
          </a:p>
          <a:p>
            <a:r>
              <a:rPr lang="en-US" altLang="en-US"/>
              <a:t>Gastrula</a:t>
            </a:r>
          </a:p>
          <a:p>
            <a:r>
              <a:rPr lang="en-US" altLang="en-US"/>
              <a:t>Embryo</a:t>
            </a:r>
          </a:p>
          <a:p>
            <a:r>
              <a:rPr lang="en-US" altLang="en-US"/>
              <a:t>Fetus</a:t>
            </a:r>
          </a:p>
          <a:p>
            <a:endParaRPr lang="en-US" altLang="en-US"/>
          </a:p>
        </p:txBody>
      </p:sp>
      <p:pic>
        <p:nvPicPr>
          <p:cNvPr id="23556" name="Picture 5" descr="fetus">
            <a:extLst>
              <a:ext uri="{FF2B5EF4-FFF2-40B4-BE49-F238E27FC236}">
                <a16:creationId xmlns:a16="http://schemas.microsoft.com/office/drawing/2014/main" id="{C3015932-F364-4C11-B521-2C048F18F75B}"/>
              </a:ext>
            </a:extLst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2538" y="1782763"/>
            <a:ext cx="3209925" cy="4286250"/>
          </a:xfrm>
        </p:spPr>
      </p:pic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60AC6BBD-D495-4D81-8097-7E85058DFD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FERTILIZATION</a:t>
            </a:r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B9A6ACA1-67D1-4952-B497-AC15C53068E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14400" y="1981200"/>
            <a:ext cx="7772400" cy="4572000"/>
          </a:xfrm>
        </p:spPr>
        <p:txBody>
          <a:bodyPr/>
          <a:lstStyle/>
          <a:p>
            <a:pPr>
              <a:defRPr/>
            </a:pPr>
            <a:r>
              <a:rPr lang="en-US" dirty="0"/>
              <a:t>Within ~20 seconds  a reaction occurs to form fertilization membrane – blocks additional sperm from entering the cell</a:t>
            </a:r>
          </a:p>
          <a:p>
            <a:pPr lvl="1">
              <a:defRPr/>
            </a:pPr>
            <a:r>
              <a:rPr lang="en-US" dirty="0"/>
              <a:t>Why would the entry of multiple sperm be bad?</a:t>
            </a:r>
          </a:p>
          <a:p>
            <a:pPr>
              <a:defRPr/>
            </a:pPr>
            <a:r>
              <a:rPr lang="en-US" dirty="0"/>
              <a:t>A new cell called the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zygote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has been formed</a:t>
            </a:r>
          </a:p>
          <a:p>
            <a:pPr lvl="1">
              <a:defRPr/>
            </a:pPr>
            <a:r>
              <a:rPr lang="en-US" dirty="0"/>
              <a:t>Diploid</a:t>
            </a:r>
          </a:p>
          <a:p>
            <a:pPr lvl="1">
              <a:defRPr/>
            </a:pPr>
            <a:r>
              <a:rPr lang="en-US" dirty="0"/>
              <a:t>Will enter mitosis</a:t>
            </a:r>
          </a:p>
          <a:p>
            <a:pPr lvl="1">
              <a:defRPr/>
            </a:pPr>
            <a:r>
              <a:rPr lang="en-US" dirty="0"/>
              <a:t>Genetic material will be copied millions of times and it will divide over and over again</a:t>
            </a:r>
          </a:p>
        </p:txBody>
      </p:sp>
      <p:pic>
        <p:nvPicPr>
          <p:cNvPr id="29700" name="Picture 5" descr="zygote">
            <a:extLst>
              <a:ext uri="{FF2B5EF4-FFF2-40B4-BE49-F238E27FC236}">
                <a16:creationId xmlns:a16="http://schemas.microsoft.com/office/drawing/2014/main" id="{C69BF065-DE8E-4DDA-960E-E101D3EDA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2400"/>
            <a:ext cx="194786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 bldLvl="3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FBEB3940-CDF2-4C68-A8DF-1586A48A61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Cleavage</a:t>
            </a:r>
          </a:p>
        </p:txBody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91E1CF38-B3AC-47BA-9F68-F01B9F8E488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81000" y="1447800"/>
            <a:ext cx="5410200" cy="4572000"/>
          </a:xfrm>
        </p:spPr>
        <p:txBody>
          <a:bodyPr/>
          <a:lstStyle/>
          <a:p>
            <a:pPr>
              <a:defRPr/>
            </a:pPr>
            <a:r>
              <a:rPr lang="en-US" dirty="0"/>
              <a:t>Zygote first divides after about 24 hours after fertilization – this is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cleavage</a:t>
            </a:r>
          </a:p>
          <a:p>
            <a:pPr>
              <a:defRPr/>
            </a:pPr>
            <a:r>
              <a:rPr lang="en-US" dirty="0"/>
              <a:t>Each division doubles the # of cells</a:t>
            </a:r>
          </a:p>
          <a:p>
            <a:pPr>
              <a:defRPr/>
            </a:pPr>
            <a:r>
              <a:rPr lang="en-US" dirty="0"/>
              <a:t>After 3 days a solid ball of cells form this is called the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morula</a:t>
            </a:r>
          </a:p>
          <a:p>
            <a:pPr>
              <a:defRPr/>
            </a:pPr>
            <a:r>
              <a:rPr lang="en-US" dirty="0"/>
              <a:t>Cells in the morula divide into hundreds of cells and form a ring around a fluid filled cavity called a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blastocyst</a:t>
            </a:r>
          </a:p>
        </p:txBody>
      </p:sp>
      <p:pic>
        <p:nvPicPr>
          <p:cNvPr id="30724" name="Picture 6" descr="1-4">
            <a:extLst>
              <a:ext uri="{FF2B5EF4-FFF2-40B4-BE49-F238E27FC236}">
                <a16:creationId xmlns:a16="http://schemas.microsoft.com/office/drawing/2014/main" id="{83254EA3-F5CE-4969-9004-CB6B2548A86D}"/>
              </a:ext>
            </a:extLst>
          </p:cNvPr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0" y="381000"/>
            <a:ext cx="3048000" cy="2286000"/>
          </a:xfrm>
        </p:spPr>
      </p:pic>
      <p:pic>
        <p:nvPicPr>
          <p:cNvPr id="8" name="Picture 7" descr="http://www.nature.com/nrm/journal/v6/n12/images/nrm1782-i1.jpg">
            <a:extLst>
              <a:ext uri="{FF2B5EF4-FFF2-40B4-BE49-F238E27FC236}">
                <a16:creationId xmlns:a16="http://schemas.microsoft.com/office/drawing/2014/main" id="{E9253EE3-61AB-4F47-8863-F057B8348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71318" t="16196" r="16872" b="45340"/>
          <a:stretch>
            <a:fillRect/>
          </a:stretch>
        </p:blipFill>
        <p:spPr bwMode="auto">
          <a:xfrm>
            <a:off x="5867400" y="2819400"/>
            <a:ext cx="1235243" cy="1676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http://www.nature.com/nrm/journal/v6/n12/images/nrm1782-i1.jpg">
            <a:extLst>
              <a:ext uri="{FF2B5EF4-FFF2-40B4-BE49-F238E27FC236}">
                <a16:creationId xmlns:a16="http://schemas.microsoft.com/office/drawing/2014/main" id="{188B1F3D-27F0-4F76-BD98-CA99750B7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84815" t="14171" r="1687" b="47364"/>
          <a:stretch>
            <a:fillRect/>
          </a:stretch>
        </p:blipFill>
        <p:spPr bwMode="auto">
          <a:xfrm>
            <a:off x="7010400" y="4571999"/>
            <a:ext cx="1371600" cy="1628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8D31829E-6743-4042-AE23-2396D5DA8C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Implantation</a:t>
            </a:r>
          </a:p>
        </p:txBody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97F6EE38-CDE5-4995-83AB-02DE1EE3F81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blastocyst embeds itself in the uterine lining (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implantation</a:t>
            </a:r>
            <a:r>
              <a:rPr lang="en-US" dirty="0"/>
              <a:t>) about a week after conception</a:t>
            </a:r>
          </a:p>
          <a:p>
            <a:pPr>
              <a:defRPr/>
            </a:pPr>
            <a:r>
              <a:rPr lang="en-US" dirty="0"/>
              <a:t>Once the embryo embeds the 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extraembryonic</a:t>
            </a:r>
            <a:r>
              <a:rPr lang="en-US" dirty="0"/>
              <a:t> membranes begin to form and the next step of development: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gastrulation</a:t>
            </a:r>
            <a:r>
              <a:rPr lang="en-US" dirty="0"/>
              <a:t> begins.</a:t>
            </a:r>
          </a:p>
        </p:txBody>
      </p:sp>
      <p:pic>
        <p:nvPicPr>
          <p:cNvPr id="6" name="Picture 5" descr="http://www.nature.com/nrm/journal/v6/n12/images/nrm1782-i1.jpg">
            <a:extLst>
              <a:ext uri="{FF2B5EF4-FFF2-40B4-BE49-F238E27FC236}">
                <a16:creationId xmlns:a16="http://schemas.microsoft.com/office/drawing/2014/main" id="{429E4CF1-42CE-48F8-8178-111A07E2A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b="37242"/>
          <a:stretch>
            <a:fillRect/>
          </a:stretch>
        </p:blipFill>
        <p:spPr bwMode="auto">
          <a:xfrm>
            <a:off x="111125" y="4114800"/>
            <a:ext cx="9032875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>
            <a:extLst>
              <a:ext uri="{FF2B5EF4-FFF2-40B4-BE49-F238E27FC236}">
                <a16:creationId xmlns:a16="http://schemas.microsoft.com/office/drawing/2014/main" id="{B4D01D62-9B42-499B-9D83-7E186F0756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Stem Cells</a:t>
            </a:r>
          </a:p>
        </p:txBody>
      </p:sp>
      <p:sp>
        <p:nvSpPr>
          <p:cNvPr id="211971" name="Rectangle 1027">
            <a:extLst>
              <a:ext uri="{FF2B5EF4-FFF2-40B4-BE49-F238E27FC236}">
                <a16:creationId xmlns:a16="http://schemas.microsoft.com/office/drawing/2014/main" id="{6905E8F0-2EA3-4504-B623-41C42FB9B6D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Cells with the potential to develop into many different cell types in the body.</a:t>
            </a:r>
          </a:p>
          <a:p>
            <a:pPr lvl="1">
              <a:defRPr/>
            </a:pPr>
            <a:r>
              <a:rPr lang="en-US" dirty="0"/>
              <a:t>Stem cells are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unspecialized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(they do not have a job in the body).</a:t>
            </a:r>
          </a:p>
          <a:p>
            <a:pPr lvl="1">
              <a:defRPr/>
            </a:pPr>
            <a:r>
              <a:rPr lang="en-US" dirty="0"/>
              <a:t>Stem cells can divide and renew for long periods of time.</a:t>
            </a:r>
          </a:p>
          <a:p>
            <a:pPr lvl="1">
              <a:defRPr/>
            </a:pPr>
            <a:r>
              <a:rPr lang="en-US" dirty="0"/>
              <a:t>Stem cells can make 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specialized</a:t>
            </a:r>
            <a:r>
              <a:rPr lang="en-US" dirty="0"/>
              <a:t> cells.</a:t>
            </a:r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B0C26CD2-2E31-4278-96B2-067520EF318E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4343400"/>
            <a:ext cx="7342188" cy="2257425"/>
            <a:chOff x="914400" y="4343400"/>
            <a:chExt cx="7341463" cy="2257426"/>
          </a:xfrm>
        </p:grpSpPr>
        <p:pic>
          <p:nvPicPr>
            <p:cNvPr id="38917" name="Picture 5" descr="http://www.arcsoft.com.cn/shared/support/hemera/downloads/august/images/student.jpg">
              <a:extLst>
                <a:ext uri="{FF2B5EF4-FFF2-40B4-BE49-F238E27FC236}">
                  <a16:creationId xmlns:a16="http://schemas.microsoft.com/office/drawing/2014/main" id="{2763669E-0257-4A37-92A3-DF9C30477C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14400" y="4572000"/>
              <a:ext cx="1566708" cy="195262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8919" name="Picture 7" descr="http://www.quantumleaps.ie/pics/graduate.jpg">
              <a:extLst>
                <a:ext uri="{FF2B5EF4-FFF2-40B4-BE49-F238E27FC236}">
                  <a16:creationId xmlns:a16="http://schemas.microsoft.com/office/drawing/2014/main" id="{1A5B3ED0-2DDB-4980-9A7B-07BE67E1B9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33522" y="4343400"/>
              <a:ext cx="1758776" cy="225742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8921" name="Picture 9" descr="http://www.kterink.com/blog/images/dentist.jpg">
              <a:extLst>
                <a:ext uri="{FF2B5EF4-FFF2-40B4-BE49-F238E27FC236}">
                  <a16:creationId xmlns:a16="http://schemas.microsoft.com/office/drawing/2014/main" id="{0632EE06-9294-4FDA-84DB-1305824870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857413" y="4343400"/>
              <a:ext cx="1398450" cy="222885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67599A9A-6AE2-471F-BC6F-E85FF3B6AE1F}"/>
                </a:ext>
              </a:extLst>
            </p:cNvPr>
            <p:cNvSpPr/>
            <p:nvPr/>
          </p:nvSpPr>
          <p:spPr>
            <a:xfrm>
              <a:off x="5714526" y="5181600"/>
              <a:ext cx="761925" cy="533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46DD1AC4-47F8-478F-90C3-BA1D83128A1B}"/>
                </a:ext>
              </a:extLst>
            </p:cNvPr>
            <p:cNvSpPr/>
            <p:nvPr/>
          </p:nvSpPr>
          <p:spPr>
            <a:xfrm>
              <a:off x="2666827" y="5181600"/>
              <a:ext cx="761925" cy="533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1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>
            <a:extLst>
              <a:ext uri="{FF2B5EF4-FFF2-40B4-BE49-F238E27FC236}">
                <a16:creationId xmlns:a16="http://schemas.microsoft.com/office/drawing/2014/main" id="{F21B2AAD-5152-4ACC-AAE3-8493AFECDF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Two types of Stem Cells</a:t>
            </a:r>
          </a:p>
        </p:txBody>
      </p:sp>
      <p:sp>
        <p:nvSpPr>
          <p:cNvPr id="39939" name="Rectangle 1027">
            <a:extLst>
              <a:ext uri="{FF2B5EF4-FFF2-40B4-BE49-F238E27FC236}">
                <a16:creationId xmlns:a16="http://schemas.microsoft.com/office/drawing/2014/main" id="{AA1B6A47-AA36-49F4-BB51-5A154A17B87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Human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Embryonic Stem Cells</a:t>
            </a:r>
          </a:p>
          <a:p>
            <a:pPr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 Stem Cells</a:t>
            </a:r>
          </a:p>
        </p:txBody>
      </p:sp>
      <p:pic>
        <p:nvPicPr>
          <p:cNvPr id="34820" name="Picture 1029" descr="Image:Stem cells diagram.png">
            <a:hlinkClick r:id="rId2"/>
            <a:extLst>
              <a:ext uri="{FF2B5EF4-FFF2-40B4-BE49-F238E27FC236}">
                <a16:creationId xmlns:a16="http://schemas.microsoft.com/office/drawing/2014/main" id="{E6C43750-D7B5-402E-B04E-A23C3C0DA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09800"/>
            <a:ext cx="472440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72F96308-9418-4716-B375-B161D2D288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Human Embryonic Stem Cells</a:t>
            </a:r>
          </a:p>
        </p:txBody>
      </p:sp>
      <p:sp>
        <p:nvSpPr>
          <p:cNvPr id="214019" name="Rectangle 3">
            <a:extLst>
              <a:ext uri="{FF2B5EF4-FFF2-40B4-BE49-F238E27FC236}">
                <a16:creationId xmlns:a16="http://schemas.microsoft.com/office/drawing/2014/main" id="{E7B6174D-34B8-42A9-859A-9D475366168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Harvested from the blastocyst of an embryo</a:t>
            </a:r>
          </a:p>
          <a:p>
            <a:pPr>
              <a:defRPr/>
            </a:pPr>
            <a:r>
              <a:rPr lang="en-US" dirty="0"/>
              <a:t>Obtained from embryos donated from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invitro fertilization clinics</a:t>
            </a:r>
          </a:p>
          <a:p>
            <a:pPr>
              <a:defRPr/>
            </a:pPr>
            <a:r>
              <a:rPr lang="en-US" dirty="0"/>
              <a:t>Embryonic stem cells are 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pluripotent</a:t>
            </a:r>
            <a:r>
              <a:rPr lang="en-US" dirty="0"/>
              <a:t> – they can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differentiate</a:t>
            </a:r>
            <a:r>
              <a:rPr lang="en-US" dirty="0"/>
              <a:t> into any type of cell</a:t>
            </a:r>
          </a:p>
          <a:p>
            <a:pPr>
              <a:defRPr/>
            </a:pPr>
            <a:r>
              <a:rPr lang="en-US" dirty="0"/>
              <a:t>Discovered in 1998</a:t>
            </a:r>
          </a:p>
        </p:txBody>
      </p:sp>
      <p:pic>
        <p:nvPicPr>
          <p:cNvPr id="35844" name="Picture 5" descr="http://www.news.wisc.edu/packages/stemcells/images/labsm.jpg">
            <a:hlinkClick r:id="rId2"/>
            <a:extLst>
              <a:ext uri="{FF2B5EF4-FFF2-40B4-BE49-F238E27FC236}">
                <a16:creationId xmlns:a16="http://schemas.microsoft.com/office/drawing/2014/main" id="{61FB60FD-DE71-47AC-BDE1-272F33CE5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8575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>
            <a:extLst>
              <a:ext uri="{FF2B5EF4-FFF2-40B4-BE49-F238E27FC236}">
                <a16:creationId xmlns:a16="http://schemas.microsoft.com/office/drawing/2014/main" id="{5400B931-5551-423C-B1C9-258B193896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Adult Stem Cells</a:t>
            </a:r>
          </a:p>
        </p:txBody>
      </p:sp>
      <p:sp>
        <p:nvSpPr>
          <p:cNvPr id="215043" name="Rectangle 1027">
            <a:extLst>
              <a:ext uri="{FF2B5EF4-FFF2-40B4-BE49-F238E27FC236}">
                <a16:creationId xmlns:a16="http://schemas.microsoft.com/office/drawing/2014/main" id="{18CEDA09-EE6F-438C-89E6-AE0172F7C96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Multipotent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– can only develop into some types of cells</a:t>
            </a:r>
          </a:p>
          <a:p>
            <a:pPr>
              <a:defRPr/>
            </a:pPr>
            <a:r>
              <a:rPr lang="en-US" dirty="0"/>
              <a:t>Can be taken from an adult and then reintroduced without risk of rejection</a:t>
            </a:r>
          </a:p>
          <a:p>
            <a:pPr>
              <a:defRPr/>
            </a:pPr>
            <a:r>
              <a:rPr lang="en-US" dirty="0"/>
              <a:t>Several types:</a:t>
            </a:r>
          </a:p>
          <a:p>
            <a:pPr lvl="1">
              <a:defRPr/>
            </a:pPr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Hematopoietic</a:t>
            </a:r>
            <a:r>
              <a:rPr lang="en-US" dirty="0"/>
              <a:t> – forms blood cells</a:t>
            </a:r>
          </a:p>
          <a:p>
            <a:pPr lvl="1">
              <a:defRPr/>
            </a:pPr>
            <a:r>
              <a:rPr lang="en-US" sz="26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Stromal</a:t>
            </a:r>
            <a:r>
              <a:rPr lang="en-US" dirty="0"/>
              <a:t> cells – forms bone cartilage, fat</a:t>
            </a:r>
          </a:p>
          <a:p>
            <a:pPr lvl="1">
              <a:defRPr/>
            </a:pPr>
            <a:r>
              <a:rPr lang="en-US" dirty="0"/>
              <a:t>Some types of brain stem cells</a:t>
            </a:r>
          </a:p>
        </p:txBody>
      </p:sp>
      <p:pic>
        <p:nvPicPr>
          <p:cNvPr id="36868" name="Picture 1030" descr="Image of stem cells">
            <a:extLst>
              <a:ext uri="{FF2B5EF4-FFF2-40B4-BE49-F238E27FC236}">
                <a16:creationId xmlns:a16="http://schemas.microsoft.com/office/drawing/2014/main" id="{7D99E6EC-901B-45C2-9B43-D1A33066B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800600"/>
            <a:ext cx="23209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http://www.creationscience.com/onlinebook/webpictures/pairofbirds.jpg">
            <a:extLst>
              <a:ext uri="{FF2B5EF4-FFF2-40B4-BE49-F238E27FC236}">
                <a16:creationId xmlns:a16="http://schemas.microsoft.com/office/drawing/2014/main" id="{C6DC247F-22F0-4EF6-B2C3-8A98039C8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>
            <a:extLst>
              <a:ext uri="{FF2B5EF4-FFF2-40B4-BE49-F238E27FC236}">
                <a16:creationId xmlns:a16="http://schemas.microsoft.com/office/drawing/2014/main" id="{0A43C0ED-B132-4F2D-A09C-7F2422B16B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Overview of Sexual Reproduction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CC9B03CC-DA29-4530-8FBD-C00C4F94F1D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Sexual Reproduction </a:t>
            </a:r>
            <a:r>
              <a:rPr lang="en-US" sz="3200" dirty="0"/>
              <a:t>is the combination of genetic information from 2 different organisms</a:t>
            </a:r>
          </a:p>
          <a:p>
            <a:pPr lvl="1">
              <a:defRPr/>
            </a:pPr>
            <a:r>
              <a:rPr lang="en-US" sz="3200" dirty="0"/>
              <a:t>Increases diversity in a population</a:t>
            </a:r>
          </a:p>
          <a:p>
            <a:pPr>
              <a:defRPr/>
            </a:pPr>
            <a:r>
              <a:rPr lang="en-US" sz="3200" dirty="0"/>
              <a:t>Sex cells AKA germ cells or gametes</a:t>
            </a:r>
          </a:p>
          <a:p>
            <a:pPr lvl="1">
              <a:defRPr/>
            </a:pPr>
            <a:r>
              <a:rPr lang="en-US" sz="3200" dirty="0"/>
              <a:t>Created By Meiosis</a:t>
            </a:r>
          </a:p>
          <a:p>
            <a:pPr lvl="2">
              <a:defRPr/>
            </a:pPr>
            <a:r>
              <a:rPr lang="en-US" sz="2800" dirty="0"/>
              <a:t>Meiosis is made up of 2 nuclear divisions:</a:t>
            </a:r>
          </a:p>
          <a:p>
            <a:pPr lvl="3">
              <a:defRPr/>
            </a:pPr>
            <a:r>
              <a:rPr lang="en-US" sz="2800" dirty="0"/>
              <a:t>Meiosis I – homologous chromosomes separate</a:t>
            </a:r>
          </a:p>
          <a:p>
            <a:pPr lvl="3">
              <a:defRPr/>
            </a:pPr>
            <a:r>
              <a:rPr lang="en-US" sz="2800" dirty="0"/>
              <a:t>Meiosis II – sister </a:t>
            </a:r>
            <a:r>
              <a:rPr lang="en-US" sz="2800" dirty="0" err="1"/>
              <a:t>chromatids</a:t>
            </a:r>
            <a:r>
              <a:rPr lang="en-US" sz="2800" dirty="0"/>
              <a:t> separate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3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>
            <a:extLst>
              <a:ext uri="{FF2B5EF4-FFF2-40B4-BE49-F238E27FC236}">
                <a16:creationId xmlns:a16="http://schemas.microsoft.com/office/drawing/2014/main" id="{F7727225-EF5C-42FD-89C7-C9C21B7108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Stem Cells Have the Potential to Cure:</a:t>
            </a:r>
          </a:p>
        </p:txBody>
      </p:sp>
      <p:sp>
        <p:nvSpPr>
          <p:cNvPr id="37891" name="Rectangle 1027">
            <a:extLst>
              <a:ext uri="{FF2B5EF4-FFF2-40B4-BE49-F238E27FC236}">
                <a16:creationId xmlns:a16="http://schemas.microsoft.com/office/drawing/2014/main" id="{B4150646-B041-4671-8D34-98D77EC4FF0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/>
          <a:lstStyle/>
          <a:p>
            <a:r>
              <a:rPr lang="en-US" altLang="en-US"/>
              <a:t>Parkinson’s</a:t>
            </a:r>
          </a:p>
          <a:p>
            <a:r>
              <a:rPr lang="en-US" altLang="en-US"/>
              <a:t>Alzheimer’s</a:t>
            </a:r>
          </a:p>
          <a:p>
            <a:r>
              <a:rPr lang="en-US" altLang="en-US"/>
              <a:t>Spinal chord injury</a:t>
            </a:r>
          </a:p>
          <a:p>
            <a:r>
              <a:rPr lang="en-US" altLang="en-US"/>
              <a:t>Stroke</a:t>
            </a:r>
          </a:p>
          <a:p>
            <a:r>
              <a:rPr lang="en-US" altLang="en-US"/>
              <a:t>Burns</a:t>
            </a:r>
          </a:p>
          <a:p>
            <a:r>
              <a:rPr lang="en-US" altLang="en-US"/>
              <a:t>Heart disease</a:t>
            </a:r>
          </a:p>
        </p:txBody>
      </p:sp>
      <p:sp>
        <p:nvSpPr>
          <p:cNvPr id="37892" name="Rectangle 1028">
            <a:extLst>
              <a:ext uri="{FF2B5EF4-FFF2-40B4-BE49-F238E27FC236}">
                <a16:creationId xmlns:a16="http://schemas.microsoft.com/office/drawing/2014/main" id="{0FDCB342-BE04-464F-A99C-99231F8293FA}"/>
              </a:ext>
            </a:extLst>
          </p:cNvPr>
          <p:cNvSpPr>
            <a:spLocks noGrp="1" noChangeArrowheads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r>
              <a:rPr lang="en-US" altLang="en-US"/>
              <a:t>Diabetes</a:t>
            </a:r>
          </a:p>
          <a:p>
            <a:r>
              <a:rPr lang="en-US" altLang="en-US"/>
              <a:t>Osteoathritis</a:t>
            </a:r>
          </a:p>
          <a:p>
            <a:r>
              <a:rPr lang="en-US" altLang="en-US"/>
              <a:t>Rheumatoid arthritis</a:t>
            </a:r>
          </a:p>
          <a:p>
            <a:r>
              <a:rPr lang="en-US" altLang="en-US"/>
              <a:t>Muscular dystrophy</a:t>
            </a:r>
          </a:p>
          <a:p>
            <a:r>
              <a:rPr lang="en-US" altLang="en-US"/>
              <a:t>Vision</a:t>
            </a:r>
          </a:p>
          <a:p>
            <a:r>
              <a:rPr lang="en-US" altLang="en-US"/>
              <a:t>Hearing loss</a:t>
            </a:r>
          </a:p>
        </p:txBody>
      </p:sp>
      <p:pic>
        <p:nvPicPr>
          <p:cNvPr id="37893" name="Picture 1030" descr="Image:PET scan Parkinson's Disease.jpg">
            <a:hlinkClick r:id="rId2"/>
            <a:extLst>
              <a:ext uri="{FF2B5EF4-FFF2-40B4-BE49-F238E27FC236}">
                <a16:creationId xmlns:a16="http://schemas.microsoft.com/office/drawing/2014/main" id="{28987349-761B-4911-8657-459281355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267200"/>
            <a:ext cx="253365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9DAF7259-EE3F-4B37-9995-9ACBC18BB4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Questions that Still Need to Be Answered:</a:t>
            </a:r>
          </a:p>
        </p:txBody>
      </p:sp>
      <p:sp>
        <p:nvSpPr>
          <p:cNvPr id="217091" name="Rectangle 3">
            <a:extLst>
              <a:ext uri="{FF2B5EF4-FFF2-40B4-BE49-F238E27FC236}">
                <a16:creationId xmlns:a16="http://schemas.microsoft.com/office/drawing/2014/main" id="{C4A6006A-BB99-4287-AE29-6B149E2FC36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en-US"/>
              <a:t>How many adult stem cells exist and where do they exist?</a:t>
            </a:r>
          </a:p>
          <a:p>
            <a:r>
              <a:rPr lang="en-US" altLang="en-US"/>
              <a:t>Where do adult stem cells originate from?</a:t>
            </a:r>
          </a:p>
          <a:p>
            <a:r>
              <a:rPr lang="en-US" altLang="en-US"/>
              <a:t>What factors stimulate stem cells to relocate to sites of injury or damage?</a:t>
            </a:r>
          </a:p>
          <a:p>
            <a:r>
              <a:rPr lang="en-US" altLang="en-US"/>
              <a:t>What triggers stem cells to differentiate?</a:t>
            </a:r>
          </a:p>
        </p:txBody>
      </p:sp>
      <p:pic>
        <p:nvPicPr>
          <p:cNvPr id="38916" name="Picture 5" descr="http://www.clemenshospital.de/clemens/images_content/animated_question_mark.gif">
            <a:extLst>
              <a:ext uri="{FF2B5EF4-FFF2-40B4-BE49-F238E27FC236}">
                <a16:creationId xmlns:a16="http://schemas.microsoft.com/office/drawing/2014/main" id="{E4BAC9D4-EB00-4965-8CA2-C78F189365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775075"/>
            <a:ext cx="28194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0BCB423F-CF83-4FFB-9378-8094975A70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Gestation</a:t>
            </a:r>
          </a:p>
        </p:txBody>
      </p:sp>
      <p:sp>
        <p:nvSpPr>
          <p:cNvPr id="179203" name="Rectangle 3">
            <a:extLst>
              <a:ext uri="{FF2B5EF4-FFF2-40B4-BE49-F238E27FC236}">
                <a16:creationId xmlns:a16="http://schemas.microsoft.com/office/drawing/2014/main" id="{C2CA064F-1D5B-43E0-8091-3D6BD1F255F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5029200" cy="4572000"/>
          </a:xfrm>
        </p:spPr>
        <p:txBody>
          <a:bodyPr/>
          <a:lstStyle/>
          <a:p>
            <a:r>
              <a:rPr lang="en-US" altLang="en-US"/>
              <a:t>The embryo exists from fertilization until the 8</a:t>
            </a:r>
            <a:r>
              <a:rPr lang="en-US" altLang="en-US" baseline="30000"/>
              <a:t>th</a:t>
            </a:r>
            <a:r>
              <a:rPr lang="en-US" altLang="en-US"/>
              <a:t> week of development</a:t>
            </a:r>
          </a:p>
          <a:p>
            <a:r>
              <a:rPr lang="en-US" altLang="en-US"/>
              <a:t>Pregnancy or gestation begins at implantation</a:t>
            </a:r>
          </a:p>
          <a:p>
            <a:r>
              <a:rPr lang="en-US" altLang="en-US"/>
              <a:t>After implantation cells begin to differentiate or gradually change into specific cell types</a:t>
            </a:r>
          </a:p>
          <a:p>
            <a:r>
              <a:rPr lang="en-US" altLang="en-US"/>
              <a:t>The 9 month period of pregnancy is divided into three trimesters</a:t>
            </a:r>
          </a:p>
        </p:txBody>
      </p:sp>
      <p:pic>
        <p:nvPicPr>
          <p:cNvPr id="45060" name="Picture 5" descr="anim">
            <a:hlinkClick r:id="rId2"/>
            <a:extLst>
              <a:ext uri="{FF2B5EF4-FFF2-40B4-BE49-F238E27FC236}">
                <a16:creationId xmlns:a16="http://schemas.microsoft.com/office/drawing/2014/main" id="{BAA4F008-05F1-44BF-AD45-BB6492809B8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685800"/>
            <a:ext cx="3124200" cy="23431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5061" name="Picture 7" descr="10wks500">
            <a:extLst>
              <a:ext uri="{FF2B5EF4-FFF2-40B4-BE49-F238E27FC236}">
                <a16:creationId xmlns:a16="http://schemas.microsoft.com/office/drawing/2014/main" id="{0AA8CA06-DC42-4195-BFF0-C06C65D2A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657600"/>
            <a:ext cx="3538538" cy="289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BA693831-796D-4F87-BC0F-F2E078191C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r>
              <a:rPr lang="en-US" altLang="en-US"/>
              <a:t>Gastrulation</a:t>
            </a:r>
          </a:p>
        </p:txBody>
      </p:sp>
      <p:sp>
        <p:nvSpPr>
          <p:cNvPr id="177155" name="Rectangle 3">
            <a:extLst>
              <a:ext uri="{FF2B5EF4-FFF2-40B4-BE49-F238E27FC236}">
                <a16:creationId xmlns:a16="http://schemas.microsoft.com/office/drawing/2014/main" id="{925293A2-54C1-4232-B963-78697CB04C8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38200" y="990600"/>
            <a:ext cx="7772400" cy="45720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Gastrulation</a:t>
            </a:r>
            <a:r>
              <a:rPr lang="en-US" dirty="0"/>
              <a:t> is the period of time when cells differentiate into three major germ layers:</a:t>
            </a:r>
          </a:p>
          <a:p>
            <a:pPr lvl="1">
              <a:defRPr/>
            </a:pPr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Endoderm</a:t>
            </a:r>
            <a:r>
              <a:rPr lang="en-US" dirty="0"/>
              <a:t> – digestive tract, respiratory system, liver, pancreas</a:t>
            </a:r>
          </a:p>
          <a:p>
            <a:pPr lvl="1">
              <a:defRPr/>
            </a:pPr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</a:t>
            </a:r>
            <a:r>
              <a:rPr lang="en-US" dirty="0"/>
              <a:t> – muscles, tissues, bones, reproductive system</a:t>
            </a:r>
          </a:p>
          <a:p>
            <a:pPr lvl="1">
              <a:defRPr/>
            </a:pPr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Ectoderm</a:t>
            </a:r>
            <a:r>
              <a:rPr lang="en-US" dirty="0"/>
              <a:t> – skin, brain, nervous system</a:t>
            </a:r>
          </a:p>
          <a:p>
            <a:pPr>
              <a:defRPr/>
            </a:pPr>
            <a:r>
              <a:rPr lang="en-US" dirty="0"/>
              <a:t>During gastrulation a dent forms in the blastocyst and folds inward this creates the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gastrula</a:t>
            </a:r>
            <a:r>
              <a:rPr lang="en-US" dirty="0"/>
              <a:t>.</a:t>
            </a:r>
          </a:p>
        </p:txBody>
      </p:sp>
      <p:pic>
        <p:nvPicPr>
          <p:cNvPr id="40964" name="Picture 5" descr="germlay">
            <a:extLst>
              <a:ext uri="{FF2B5EF4-FFF2-40B4-BE49-F238E27FC236}">
                <a16:creationId xmlns:a16="http://schemas.microsoft.com/office/drawing/2014/main" id="{F8B12E34-F4AF-4087-8A66-EB2F9792E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800600"/>
            <a:ext cx="2857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7" descr="gastm">
            <a:extLst>
              <a:ext uri="{FF2B5EF4-FFF2-40B4-BE49-F238E27FC236}">
                <a16:creationId xmlns:a16="http://schemas.microsoft.com/office/drawing/2014/main" id="{0A5565EC-82D9-4C69-A101-43E84990CD1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00600"/>
            <a:ext cx="1905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build="p" bldLvl="3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373F8DF5-7985-4060-A4CB-93C084929A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Placenta</a:t>
            </a:r>
          </a:p>
        </p:txBody>
      </p:sp>
      <p:sp>
        <p:nvSpPr>
          <p:cNvPr id="195587" name="Rectangle 3">
            <a:extLst>
              <a:ext uri="{FF2B5EF4-FFF2-40B4-BE49-F238E27FC236}">
                <a16:creationId xmlns:a16="http://schemas.microsoft.com/office/drawing/2014/main" id="{215BE7E4-E579-472B-9848-CAF1DE6F5FA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4419600" cy="4572000"/>
          </a:xfrm>
        </p:spPr>
        <p:txBody>
          <a:bodyPr/>
          <a:lstStyle/>
          <a:p>
            <a:pPr>
              <a:defRPr/>
            </a:pPr>
            <a:r>
              <a:rPr lang="en-US" dirty="0"/>
              <a:t>The placenta creates an area of exchange between the mother and baby</a:t>
            </a:r>
          </a:p>
          <a:p>
            <a:pPr lvl="1">
              <a:defRPr/>
            </a:pPr>
            <a:r>
              <a:rPr lang="en-US" dirty="0"/>
              <a:t>Blood of mother and baby never mix</a:t>
            </a:r>
          </a:p>
          <a:p>
            <a:pPr lvl="1">
              <a:defRPr/>
            </a:pPr>
            <a:r>
              <a:rPr lang="en-US" dirty="0"/>
              <a:t>Constant exchange of nutrients, gases, pathogens, drugs and other substances</a:t>
            </a:r>
          </a:p>
          <a:p>
            <a:pPr>
              <a:defRPr/>
            </a:pPr>
            <a:r>
              <a:rPr lang="en-US" dirty="0"/>
              <a:t>Fetus is attached to the placenta by the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umbilical chord</a:t>
            </a:r>
          </a:p>
        </p:txBody>
      </p:sp>
      <p:pic>
        <p:nvPicPr>
          <p:cNvPr id="46084" name="Picture 6" descr="anatomie-placenta-foetus-vroeg-stadium-">
            <a:extLst>
              <a:ext uri="{FF2B5EF4-FFF2-40B4-BE49-F238E27FC236}">
                <a16:creationId xmlns:a16="http://schemas.microsoft.com/office/drawing/2014/main" id="{9F67F44A-E94D-45E6-8AE3-7ABB2233D39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133600"/>
            <a:ext cx="4156075" cy="3113088"/>
          </a:xfr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D2E7B7D1-F412-4514-9A0E-796CE9EF7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Twins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9D9B2A83-C459-4AB2-9A70-F91EB589042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4435475" cy="45720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Monozygotic</a:t>
            </a:r>
            <a:r>
              <a:rPr lang="en-US" dirty="0"/>
              <a:t> twins</a:t>
            </a:r>
          </a:p>
          <a:p>
            <a:pPr lvl="1">
              <a:defRPr/>
            </a:pPr>
            <a:r>
              <a:rPr lang="en-US" dirty="0"/>
              <a:t>They are genetically identical</a:t>
            </a:r>
          </a:p>
          <a:p>
            <a:pPr lvl="1">
              <a:defRPr/>
            </a:pPr>
            <a:r>
              <a:rPr lang="en-US" dirty="0"/>
              <a:t>Occurs when the fertilized egg splits completely in half during cleavage</a:t>
            </a:r>
          </a:p>
          <a:p>
            <a:pPr lvl="1">
              <a:defRPr/>
            </a:pPr>
            <a:r>
              <a:rPr lang="en-US" dirty="0"/>
              <a:t>Happens in about 0.4% of births</a:t>
            </a:r>
          </a:p>
        </p:txBody>
      </p:sp>
      <p:sp>
        <p:nvSpPr>
          <p:cNvPr id="51204" name="Content Placeholder 3">
            <a:extLst>
              <a:ext uri="{FF2B5EF4-FFF2-40B4-BE49-F238E27FC236}">
                <a16:creationId xmlns:a16="http://schemas.microsoft.com/office/drawing/2014/main" id="{EADF2F31-46B3-4517-A555-7B819FFFBF81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267200" y="1447800"/>
            <a:ext cx="4572000" cy="4572000"/>
          </a:xfrm>
        </p:spPr>
        <p:txBody>
          <a:bodyPr/>
          <a:lstStyle/>
          <a:p>
            <a:pPr>
              <a:defRPr/>
            </a:pP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Dizygotic</a:t>
            </a:r>
            <a:r>
              <a:rPr lang="en-US" dirty="0"/>
              <a:t> twins</a:t>
            </a:r>
          </a:p>
          <a:p>
            <a:pPr lvl="1">
              <a:defRPr/>
            </a:pPr>
            <a:r>
              <a:rPr lang="en-US" dirty="0"/>
              <a:t>Non-identical twins</a:t>
            </a:r>
          </a:p>
          <a:p>
            <a:pPr lvl="1">
              <a:defRPr/>
            </a:pPr>
            <a:r>
              <a:rPr lang="en-US" dirty="0"/>
              <a:t>Occurs when two or more eggs are released by the mother at a time and are fertilized by two different sperm cells</a:t>
            </a:r>
          </a:p>
          <a:p>
            <a:pPr lvl="1">
              <a:defRPr/>
            </a:pPr>
            <a:r>
              <a:rPr lang="en-US" dirty="0"/>
              <a:t>Naturally the chance of having </a:t>
            </a:r>
            <a:r>
              <a:rPr lang="en-US" dirty="0" err="1"/>
              <a:t>dizygotic</a:t>
            </a:r>
            <a:r>
              <a:rPr lang="en-US" dirty="0"/>
              <a:t> twins is 1.5% but with fertility treatment can be up to 25%</a:t>
            </a:r>
          </a:p>
        </p:txBody>
      </p:sp>
      <p:pic>
        <p:nvPicPr>
          <p:cNvPr id="51205" name="Picture 6" descr="http://www.sciencedaily.com/images/2008/02/080215121214-large.jpg">
            <a:extLst>
              <a:ext uri="{FF2B5EF4-FFF2-40B4-BE49-F238E27FC236}">
                <a16:creationId xmlns:a16="http://schemas.microsoft.com/office/drawing/2014/main" id="{7345239B-0882-46B0-9D71-38E187204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82"/>
          <a:stretch>
            <a:fillRect/>
          </a:stretch>
        </p:blipFill>
        <p:spPr bwMode="auto">
          <a:xfrm>
            <a:off x="2514600" y="4419600"/>
            <a:ext cx="18764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1">
            <a:extLst>
              <a:ext uri="{FF2B5EF4-FFF2-40B4-BE49-F238E27FC236}">
                <a16:creationId xmlns:a16="http://schemas.microsoft.com/office/drawing/2014/main" id="{52AC3DB6-86E7-4D6E-86E8-4435AC50D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Twins</a:t>
            </a:r>
          </a:p>
        </p:txBody>
      </p:sp>
      <p:pic>
        <p:nvPicPr>
          <p:cNvPr id="53251" name="Picture 5" descr="monozygotic_twins">
            <a:extLst>
              <a:ext uri="{FF2B5EF4-FFF2-40B4-BE49-F238E27FC236}">
                <a16:creationId xmlns:a16="http://schemas.microsoft.com/office/drawing/2014/main" id="{3214901F-A9C7-4F7C-BB20-A668DC076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685800"/>
            <a:ext cx="4762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7" descr="L0229">
            <a:extLst>
              <a:ext uri="{FF2B5EF4-FFF2-40B4-BE49-F238E27FC236}">
                <a16:creationId xmlns:a16="http://schemas.microsoft.com/office/drawing/2014/main" id="{E16D5BF5-5F9E-4AFC-BB9D-79DEA2EAB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41338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Line 10">
            <a:extLst>
              <a:ext uri="{FF2B5EF4-FFF2-40B4-BE49-F238E27FC236}">
                <a16:creationId xmlns:a16="http://schemas.microsoft.com/office/drawing/2014/main" id="{8DF75F42-7FEC-48F9-AED4-1DDDE2A93F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91000" y="0"/>
            <a:ext cx="0" cy="68580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4" name="TextBox 7">
            <a:extLst>
              <a:ext uri="{FF2B5EF4-FFF2-40B4-BE49-F238E27FC236}">
                <a16:creationId xmlns:a16="http://schemas.microsoft.com/office/drawing/2014/main" id="{57D4B264-64FB-4A33-8D83-63C5FD407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2362200"/>
            <a:ext cx="9144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200"/>
              <a:t>Conjoined twins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DD6ECB-E5F7-4E0F-8DAD-09FFA74AC25E}"/>
              </a:ext>
            </a:extLst>
          </p:cNvPr>
          <p:cNvSpPr txBox="1"/>
          <p:nvPr/>
        </p:nvSpPr>
        <p:spPr>
          <a:xfrm>
            <a:off x="2362200" y="6172200"/>
            <a:ext cx="1609736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Dizygotic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B8F06C-EE04-4522-ACAE-D00CCF0DD8EA}"/>
              </a:ext>
            </a:extLst>
          </p:cNvPr>
          <p:cNvSpPr txBox="1"/>
          <p:nvPr/>
        </p:nvSpPr>
        <p:spPr>
          <a:xfrm>
            <a:off x="0" y="6172200"/>
            <a:ext cx="2133918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Monozygotic</a:t>
            </a: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719B120-2EB9-490C-AD9B-02D630A5ED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MEIOSIS</a:t>
            </a: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6A2232CE-3B12-453D-98C1-B0EA54762EF3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1905000"/>
            <a:ext cx="1819275" cy="2968625"/>
            <a:chOff x="432" y="1200"/>
            <a:chExt cx="1146" cy="1870"/>
          </a:xfrm>
        </p:grpSpPr>
        <p:sp>
          <p:nvSpPr>
            <p:cNvPr id="10276" name="Oval 4">
              <a:extLst>
                <a:ext uri="{FF2B5EF4-FFF2-40B4-BE49-F238E27FC236}">
                  <a16:creationId xmlns:a16="http://schemas.microsoft.com/office/drawing/2014/main" id="{1C80DB0C-BF4D-429B-B56E-6DC7B8388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" y="1601"/>
              <a:ext cx="992" cy="1040"/>
            </a:xfrm>
            <a:prstGeom prst="ellipse">
              <a:avLst/>
            </a:pr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277" name="Rectangle 5">
              <a:extLst>
                <a:ext uri="{FF2B5EF4-FFF2-40B4-BE49-F238E27FC236}">
                  <a16:creationId xmlns:a16="http://schemas.microsoft.com/office/drawing/2014/main" id="{782BAB74-38D6-43D6-88AD-0AE9EF94B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1939"/>
              <a:ext cx="632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800" b="1"/>
                <a:t>2n=4</a:t>
              </a:r>
            </a:p>
          </p:txBody>
        </p:sp>
        <p:sp>
          <p:nvSpPr>
            <p:cNvPr id="10278" name="Rectangle 6">
              <a:extLst>
                <a:ext uri="{FF2B5EF4-FFF2-40B4-BE49-F238E27FC236}">
                  <a16:creationId xmlns:a16="http://schemas.microsoft.com/office/drawing/2014/main" id="{DD73164E-38FB-4303-92EB-828A29711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1200"/>
              <a:ext cx="808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b="1"/>
                <a:t>sex cell</a:t>
              </a:r>
            </a:p>
          </p:txBody>
        </p:sp>
        <p:sp>
          <p:nvSpPr>
            <p:cNvPr id="10279" name="Rectangle 7">
              <a:extLst>
                <a:ext uri="{FF2B5EF4-FFF2-40B4-BE49-F238E27FC236}">
                  <a16:creationId xmlns:a16="http://schemas.microsoft.com/office/drawing/2014/main" id="{EA846064-85F8-4E48-AFEB-2AF3A12B1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784"/>
              <a:ext cx="1146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b="1"/>
                <a:t>diploid (2n)</a:t>
              </a:r>
            </a:p>
          </p:txBody>
        </p:sp>
      </p:grpSp>
      <p:grpSp>
        <p:nvGrpSpPr>
          <p:cNvPr id="3" name="Group 8">
            <a:extLst>
              <a:ext uri="{FF2B5EF4-FFF2-40B4-BE49-F238E27FC236}">
                <a16:creationId xmlns:a16="http://schemas.microsoft.com/office/drawing/2014/main" id="{A5E9D146-CC81-4226-9328-17527C803B49}"/>
              </a:ext>
            </a:extLst>
          </p:cNvPr>
          <p:cNvGrpSpPr>
            <a:grpSpLocks/>
          </p:cNvGrpSpPr>
          <p:nvPr/>
        </p:nvGrpSpPr>
        <p:grpSpPr bwMode="auto">
          <a:xfrm>
            <a:off x="1966913" y="1536700"/>
            <a:ext cx="2820987" cy="4922838"/>
            <a:chOff x="1239" y="968"/>
            <a:chExt cx="1777" cy="3101"/>
          </a:xfrm>
        </p:grpSpPr>
        <p:sp>
          <p:nvSpPr>
            <p:cNvPr id="10269" name="Oval 9">
              <a:extLst>
                <a:ext uri="{FF2B5EF4-FFF2-40B4-BE49-F238E27FC236}">
                  <a16:creationId xmlns:a16="http://schemas.microsoft.com/office/drawing/2014/main" id="{1D1EE6A6-E3F5-4326-90CE-C50A9E4AF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4" y="2312"/>
              <a:ext cx="992" cy="1040"/>
            </a:xfrm>
            <a:prstGeom prst="ellipse">
              <a:avLst/>
            </a:pr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270" name="Oval 10">
              <a:extLst>
                <a:ext uri="{FF2B5EF4-FFF2-40B4-BE49-F238E27FC236}">
                  <a16:creationId xmlns:a16="http://schemas.microsoft.com/office/drawing/2014/main" id="{CF7E62D7-32F0-4B1A-88C6-95E9CC9F2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" y="968"/>
              <a:ext cx="992" cy="1040"/>
            </a:xfrm>
            <a:prstGeom prst="ellipse">
              <a:avLst/>
            </a:pr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271" name="Line 11">
              <a:extLst>
                <a:ext uri="{FF2B5EF4-FFF2-40B4-BE49-F238E27FC236}">
                  <a16:creationId xmlns:a16="http://schemas.microsoft.com/office/drawing/2014/main" id="{6E8CAC2F-8F96-4326-A848-CBFCC2E699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92" y="1768"/>
              <a:ext cx="224" cy="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2" name="Line 12">
              <a:extLst>
                <a:ext uri="{FF2B5EF4-FFF2-40B4-BE49-F238E27FC236}">
                  <a16:creationId xmlns:a16="http://schemas.microsoft.com/office/drawing/2014/main" id="{D97E75D9-B419-4C90-B378-0BB361F83C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4" y="2456"/>
              <a:ext cx="224" cy="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3" name="Rectangle 13">
              <a:extLst>
                <a:ext uri="{FF2B5EF4-FFF2-40B4-BE49-F238E27FC236}">
                  <a16:creationId xmlns:a16="http://schemas.microsoft.com/office/drawing/2014/main" id="{42B16450-4385-412D-9C75-B82C09968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1" y="1330"/>
              <a:ext cx="507" cy="32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800" b="1"/>
                <a:t>n=2</a:t>
              </a:r>
            </a:p>
          </p:txBody>
        </p:sp>
        <p:sp>
          <p:nvSpPr>
            <p:cNvPr id="10274" name="Rectangle 14">
              <a:extLst>
                <a:ext uri="{FF2B5EF4-FFF2-40B4-BE49-F238E27FC236}">
                  <a16:creationId xmlns:a16="http://schemas.microsoft.com/office/drawing/2014/main" id="{603FF186-9C36-4AF1-8F57-C0CA94438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9" y="2674"/>
              <a:ext cx="507" cy="32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800" b="1"/>
                <a:t>n=2</a:t>
              </a:r>
            </a:p>
          </p:txBody>
        </p:sp>
        <p:sp>
          <p:nvSpPr>
            <p:cNvPr id="10275" name="Rectangle 15">
              <a:extLst>
                <a:ext uri="{FF2B5EF4-FFF2-40B4-BE49-F238E27FC236}">
                  <a16:creationId xmlns:a16="http://schemas.microsoft.com/office/drawing/2014/main" id="{F15DE3D5-776A-438E-96C3-DF3BC9D86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" y="3783"/>
              <a:ext cx="935" cy="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b="1"/>
                <a:t>meiosis I</a:t>
              </a:r>
            </a:p>
          </p:txBody>
        </p:sp>
      </p:grpSp>
      <p:grpSp>
        <p:nvGrpSpPr>
          <p:cNvPr id="4" name="Group 16">
            <a:extLst>
              <a:ext uri="{FF2B5EF4-FFF2-40B4-BE49-F238E27FC236}">
                <a16:creationId xmlns:a16="http://schemas.microsoft.com/office/drawing/2014/main" id="{0201D2A9-C10C-453D-87ED-8EDD313B85AF}"/>
              </a:ext>
            </a:extLst>
          </p:cNvPr>
          <p:cNvGrpSpPr>
            <a:grpSpLocks/>
          </p:cNvGrpSpPr>
          <p:nvPr/>
        </p:nvGrpSpPr>
        <p:grpSpPr bwMode="auto">
          <a:xfrm>
            <a:off x="4481513" y="698500"/>
            <a:ext cx="4630737" cy="5761038"/>
            <a:chOff x="2823" y="440"/>
            <a:chExt cx="2917" cy="3629"/>
          </a:xfrm>
        </p:grpSpPr>
        <p:sp>
          <p:nvSpPr>
            <p:cNvPr id="10246" name="Line 17">
              <a:extLst>
                <a:ext uri="{FF2B5EF4-FFF2-40B4-BE49-F238E27FC236}">
                  <a16:creationId xmlns:a16="http://schemas.microsoft.com/office/drawing/2014/main" id="{8FFC75D9-009E-4F98-9D37-E9E8377958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24" y="1096"/>
              <a:ext cx="224" cy="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Line 18">
              <a:extLst>
                <a:ext uri="{FF2B5EF4-FFF2-40B4-BE49-F238E27FC236}">
                  <a16:creationId xmlns:a16="http://schemas.microsoft.com/office/drawing/2014/main" id="{C0412CCF-3EE0-46C5-961A-E63CBD45C4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4" y="1592"/>
              <a:ext cx="224" cy="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8" name="Line 19">
              <a:extLst>
                <a:ext uri="{FF2B5EF4-FFF2-40B4-BE49-F238E27FC236}">
                  <a16:creationId xmlns:a16="http://schemas.microsoft.com/office/drawing/2014/main" id="{371E83CD-83E8-426C-8AB0-1110367996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24" y="2584"/>
              <a:ext cx="224" cy="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Line 20">
              <a:extLst>
                <a:ext uri="{FF2B5EF4-FFF2-40B4-BE49-F238E27FC236}">
                  <a16:creationId xmlns:a16="http://schemas.microsoft.com/office/drawing/2014/main" id="{0D31490B-C9E5-4F5C-83ED-8361CF602E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4" y="3128"/>
              <a:ext cx="224" cy="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Oval 21">
              <a:extLst>
                <a:ext uri="{FF2B5EF4-FFF2-40B4-BE49-F238E27FC236}">
                  <a16:creationId xmlns:a16="http://schemas.microsoft.com/office/drawing/2014/main" id="{FB6DCB40-A015-492C-BD0F-11112B118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440"/>
              <a:ext cx="656" cy="704"/>
            </a:xfrm>
            <a:prstGeom prst="ellipse">
              <a:avLst/>
            </a:pr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251" name="Rectangle 22">
              <a:extLst>
                <a:ext uri="{FF2B5EF4-FFF2-40B4-BE49-F238E27FC236}">
                  <a16:creationId xmlns:a16="http://schemas.microsoft.com/office/drawing/2014/main" id="{109F3D13-2C3C-459B-B92C-0DEDE831C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610"/>
              <a:ext cx="507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800" b="1"/>
                <a:t>n=2</a:t>
              </a:r>
            </a:p>
          </p:txBody>
        </p:sp>
        <p:sp>
          <p:nvSpPr>
            <p:cNvPr id="10252" name="Oval 23">
              <a:extLst>
                <a:ext uri="{FF2B5EF4-FFF2-40B4-BE49-F238E27FC236}">
                  <a16:creationId xmlns:a16="http://schemas.microsoft.com/office/drawing/2014/main" id="{CDD029C5-3560-4D26-8E96-6395989A3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304"/>
              <a:ext cx="656" cy="704"/>
            </a:xfrm>
            <a:prstGeom prst="ellipse">
              <a:avLst/>
            </a:pr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253" name="Rectangle 24">
              <a:extLst>
                <a:ext uri="{FF2B5EF4-FFF2-40B4-BE49-F238E27FC236}">
                  <a16:creationId xmlns:a16="http://schemas.microsoft.com/office/drawing/2014/main" id="{1BDC0390-B6A8-488B-AB9F-84109370A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1474"/>
              <a:ext cx="507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800" b="1"/>
                <a:t>n=2</a:t>
              </a:r>
            </a:p>
          </p:txBody>
        </p:sp>
        <p:sp>
          <p:nvSpPr>
            <p:cNvPr id="10254" name="Oval 25">
              <a:extLst>
                <a:ext uri="{FF2B5EF4-FFF2-40B4-BE49-F238E27FC236}">
                  <a16:creationId xmlns:a16="http://schemas.microsoft.com/office/drawing/2014/main" id="{E33A98EC-F60E-4C60-850C-679B5BBFE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" y="2216"/>
              <a:ext cx="656" cy="704"/>
            </a:xfrm>
            <a:prstGeom prst="ellipse">
              <a:avLst/>
            </a:pr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255" name="Rectangle 26">
              <a:extLst>
                <a:ext uri="{FF2B5EF4-FFF2-40B4-BE49-F238E27FC236}">
                  <a16:creationId xmlns:a16="http://schemas.microsoft.com/office/drawing/2014/main" id="{AC19ADBC-8425-470D-BC7A-E38878708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" y="2434"/>
              <a:ext cx="507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800" b="1"/>
                <a:t>n=2</a:t>
              </a:r>
            </a:p>
          </p:txBody>
        </p:sp>
        <p:sp>
          <p:nvSpPr>
            <p:cNvPr id="10256" name="Oval 27">
              <a:extLst>
                <a:ext uri="{FF2B5EF4-FFF2-40B4-BE49-F238E27FC236}">
                  <a16:creationId xmlns:a16="http://schemas.microsoft.com/office/drawing/2014/main" id="{9525F136-3FA5-4079-BC11-21496A778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" y="3080"/>
              <a:ext cx="656" cy="704"/>
            </a:xfrm>
            <a:prstGeom prst="ellipse">
              <a:avLst/>
            </a:prstGeom>
            <a:solidFill>
              <a:schemeClr val="folHlink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257" name="Rectangle 28">
              <a:extLst>
                <a:ext uri="{FF2B5EF4-FFF2-40B4-BE49-F238E27FC236}">
                  <a16:creationId xmlns:a16="http://schemas.microsoft.com/office/drawing/2014/main" id="{2608F511-1693-4803-8D16-22810B1C4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" y="3250"/>
              <a:ext cx="507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800" b="1"/>
                <a:t>n=2</a:t>
              </a:r>
            </a:p>
          </p:txBody>
        </p:sp>
        <p:sp>
          <p:nvSpPr>
            <p:cNvPr id="10258" name="Freeform 29">
              <a:extLst>
                <a:ext uri="{FF2B5EF4-FFF2-40B4-BE49-F238E27FC236}">
                  <a16:creationId xmlns:a16="http://schemas.microsoft.com/office/drawing/2014/main" id="{357103AB-BC2D-49EB-A9D1-ECB7240E6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" y="684"/>
              <a:ext cx="277" cy="265"/>
            </a:xfrm>
            <a:custGeom>
              <a:avLst/>
              <a:gdLst>
                <a:gd name="T0" fmla="*/ 0 w 277"/>
                <a:gd name="T1" fmla="*/ 228 h 265"/>
                <a:gd name="T2" fmla="*/ 36 w 277"/>
                <a:gd name="T3" fmla="*/ 228 h 265"/>
                <a:gd name="T4" fmla="*/ 36 w 277"/>
                <a:gd name="T5" fmla="*/ 192 h 265"/>
                <a:gd name="T6" fmla="*/ 36 w 277"/>
                <a:gd name="T7" fmla="*/ 156 h 265"/>
                <a:gd name="T8" fmla="*/ 24 w 277"/>
                <a:gd name="T9" fmla="*/ 120 h 265"/>
                <a:gd name="T10" fmla="*/ 48 w 277"/>
                <a:gd name="T11" fmla="*/ 84 h 265"/>
                <a:gd name="T12" fmla="*/ 48 w 277"/>
                <a:gd name="T13" fmla="*/ 48 h 265"/>
                <a:gd name="T14" fmla="*/ 48 w 277"/>
                <a:gd name="T15" fmla="*/ 12 h 265"/>
                <a:gd name="T16" fmla="*/ 84 w 277"/>
                <a:gd name="T17" fmla="*/ 0 h 265"/>
                <a:gd name="T18" fmla="*/ 120 w 277"/>
                <a:gd name="T19" fmla="*/ 0 h 265"/>
                <a:gd name="T20" fmla="*/ 156 w 277"/>
                <a:gd name="T21" fmla="*/ 12 h 265"/>
                <a:gd name="T22" fmla="*/ 192 w 277"/>
                <a:gd name="T23" fmla="*/ 36 h 265"/>
                <a:gd name="T24" fmla="*/ 216 w 277"/>
                <a:gd name="T25" fmla="*/ 72 h 265"/>
                <a:gd name="T26" fmla="*/ 252 w 277"/>
                <a:gd name="T27" fmla="*/ 96 h 265"/>
                <a:gd name="T28" fmla="*/ 264 w 277"/>
                <a:gd name="T29" fmla="*/ 132 h 265"/>
                <a:gd name="T30" fmla="*/ 276 w 277"/>
                <a:gd name="T31" fmla="*/ 168 h 265"/>
                <a:gd name="T32" fmla="*/ 276 w 277"/>
                <a:gd name="T33" fmla="*/ 204 h 265"/>
                <a:gd name="T34" fmla="*/ 240 w 277"/>
                <a:gd name="T35" fmla="*/ 228 h 265"/>
                <a:gd name="T36" fmla="*/ 204 w 277"/>
                <a:gd name="T37" fmla="*/ 252 h 265"/>
                <a:gd name="T38" fmla="*/ 168 w 277"/>
                <a:gd name="T39" fmla="*/ 252 h 265"/>
                <a:gd name="T40" fmla="*/ 132 w 277"/>
                <a:gd name="T41" fmla="*/ 264 h 265"/>
                <a:gd name="T42" fmla="*/ 96 w 277"/>
                <a:gd name="T43" fmla="*/ 264 h 265"/>
                <a:gd name="T44" fmla="*/ 60 w 277"/>
                <a:gd name="T45" fmla="*/ 264 h 265"/>
                <a:gd name="T46" fmla="*/ 24 w 277"/>
                <a:gd name="T47" fmla="*/ 264 h 265"/>
                <a:gd name="T48" fmla="*/ 24 w 277"/>
                <a:gd name="T49" fmla="*/ 228 h 265"/>
                <a:gd name="T50" fmla="*/ 0 w 277"/>
                <a:gd name="T51" fmla="*/ 228 h 2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7"/>
                <a:gd name="T79" fmla="*/ 0 h 265"/>
                <a:gd name="T80" fmla="*/ 277 w 277"/>
                <a:gd name="T81" fmla="*/ 265 h 26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7" h="265">
                  <a:moveTo>
                    <a:pt x="0" y="228"/>
                  </a:moveTo>
                  <a:lnTo>
                    <a:pt x="36" y="228"/>
                  </a:lnTo>
                  <a:lnTo>
                    <a:pt x="36" y="192"/>
                  </a:lnTo>
                  <a:lnTo>
                    <a:pt x="36" y="156"/>
                  </a:lnTo>
                  <a:lnTo>
                    <a:pt x="24" y="120"/>
                  </a:lnTo>
                  <a:lnTo>
                    <a:pt x="48" y="84"/>
                  </a:lnTo>
                  <a:lnTo>
                    <a:pt x="48" y="48"/>
                  </a:lnTo>
                  <a:lnTo>
                    <a:pt x="48" y="12"/>
                  </a:lnTo>
                  <a:lnTo>
                    <a:pt x="84" y="0"/>
                  </a:lnTo>
                  <a:lnTo>
                    <a:pt x="120" y="0"/>
                  </a:lnTo>
                  <a:lnTo>
                    <a:pt x="156" y="12"/>
                  </a:lnTo>
                  <a:lnTo>
                    <a:pt x="192" y="36"/>
                  </a:lnTo>
                  <a:lnTo>
                    <a:pt x="216" y="72"/>
                  </a:lnTo>
                  <a:lnTo>
                    <a:pt x="252" y="96"/>
                  </a:lnTo>
                  <a:lnTo>
                    <a:pt x="264" y="132"/>
                  </a:lnTo>
                  <a:lnTo>
                    <a:pt x="276" y="168"/>
                  </a:lnTo>
                  <a:lnTo>
                    <a:pt x="276" y="204"/>
                  </a:lnTo>
                  <a:lnTo>
                    <a:pt x="240" y="228"/>
                  </a:lnTo>
                  <a:lnTo>
                    <a:pt x="204" y="252"/>
                  </a:lnTo>
                  <a:lnTo>
                    <a:pt x="168" y="252"/>
                  </a:lnTo>
                  <a:lnTo>
                    <a:pt x="132" y="264"/>
                  </a:lnTo>
                  <a:lnTo>
                    <a:pt x="96" y="264"/>
                  </a:lnTo>
                  <a:lnTo>
                    <a:pt x="60" y="264"/>
                  </a:lnTo>
                  <a:lnTo>
                    <a:pt x="24" y="264"/>
                  </a:lnTo>
                  <a:lnTo>
                    <a:pt x="24" y="228"/>
                  </a:lnTo>
                  <a:lnTo>
                    <a:pt x="0" y="228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9" name="Freeform 30">
              <a:extLst>
                <a:ext uri="{FF2B5EF4-FFF2-40B4-BE49-F238E27FC236}">
                  <a16:creationId xmlns:a16="http://schemas.microsoft.com/office/drawing/2014/main" id="{85ACEB60-D92C-4B6D-814E-892A313B2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" y="3324"/>
              <a:ext cx="277" cy="265"/>
            </a:xfrm>
            <a:custGeom>
              <a:avLst/>
              <a:gdLst>
                <a:gd name="T0" fmla="*/ 0 w 277"/>
                <a:gd name="T1" fmla="*/ 228 h 265"/>
                <a:gd name="T2" fmla="*/ 36 w 277"/>
                <a:gd name="T3" fmla="*/ 228 h 265"/>
                <a:gd name="T4" fmla="*/ 36 w 277"/>
                <a:gd name="T5" fmla="*/ 192 h 265"/>
                <a:gd name="T6" fmla="*/ 36 w 277"/>
                <a:gd name="T7" fmla="*/ 156 h 265"/>
                <a:gd name="T8" fmla="*/ 24 w 277"/>
                <a:gd name="T9" fmla="*/ 120 h 265"/>
                <a:gd name="T10" fmla="*/ 48 w 277"/>
                <a:gd name="T11" fmla="*/ 84 h 265"/>
                <a:gd name="T12" fmla="*/ 48 w 277"/>
                <a:gd name="T13" fmla="*/ 48 h 265"/>
                <a:gd name="T14" fmla="*/ 48 w 277"/>
                <a:gd name="T15" fmla="*/ 12 h 265"/>
                <a:gd name="T16" fmla="*/ 84 w 277"/>
                <a:gd name="T17" fmla="*/ 0 h 265"/>
                <a:gd name="T18" fmla="*/ 120 w 277"/>
                <a:gd name="T19" fmla="*/ 0 h 265"/>
                <a:gd name="T20" fmla="*/ 156 w 277"/>
                <a:gd name="T21" fmla="*/ 12 h 265"/>
                <a:gd name="T22" fmla="*/ 192 w 277"/>
                <a:gd name="T23" fmla="*/ 36 h 265"/>
                <a:gd name="T24" fmla="*/ 216 w 277"/>
                <a:gd name="T25" fmla="*/ 72 h 265"/>
                <a:gd name="T26" fmla="*/ 252 w 277"/>
                <a:gd name="T27" fmla="*/ 96 h 265"/>
                <a:gd name="T28" fmla="*/ 264 w 277"/>
                <a:gd name="T29" fmla="*/ 132 h 265"/>
                <a:gd name="T30" fmla="*/ 276 w 277"/>
                <a:gd name="T31" fmla="*/ 168 h 265"/>
                <a:gd name="T32" fmla="*/ 276 w 277"/>
                <a:gd name="T33" fmla="*/ 204 h 265"/>
                <a:gd name="T34" fmla="*/ 240 w 277"/>
                <a:gd name="T35" fmla="*/ 228 h 265"/>
                <a:gd name="T36" fmla="*/ 204 w 277"/>
                <a:gd name="T37" fmla="*/ 252 h 265"/>
                <a:gd name="T38" fmla="*/ 168 w 277"/>
                <a:gd name="T39" fmla="*/ 252 h 265"/>
                <a:gd name="T40" fmla="*/ 132 w 277"/>
                <a:gd name="T41" fmla="*/ 264 h 265"/>
                <a:gd name="T42" fmla="*/ 96 w 277"/>
                <a:gd name="T43" fmla="*/ 264 h 265"/>
                <a:gd name="T44" fmla="*/ 60 w 277"/>
                <a:gd name="T45" fmla="*/ 264 h 265"/>
                <a:gd name="T46" fmla="*/ 24 w 277"/>
                <a:gd name="T47" fmla="*/ 264 h 265"/>
                <a:gd name="T48" fmla="*/ 24 w 277"/>
                <a:gd name="T49" fmla="*/ 228 h 265"/>
                <a:gd name="T50" fmla="*/ 0 w 277"/>
                <a:gd name="T51" fmla="*/ 228 h 2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7"/>
                <a:gd name="T79" fmla="*/ 0 h 265"/>
                <a:gd name="T80" fmla="*/ 277 w 277"/>
                <a:gd name="T81" fmla="*/ 265 h 26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7" h="265">
                  <a:moveTo>
                    <a:pt x="0" y="228"/>
                  </a:moveTo>
                  <a:lnTo>
                    <a:pt x="36" y="228"/>
                  </a:lnTo>
                  <a:lnTo>
                    <a:pt x="36" y="192"/>
                  </a:lnTo>
                  <a:lnTo>
                    <a:pt x="36" y="156"/>
                  </a:lnTo>
                  <a:lnTo>
                    <a:pt x="24" y="120"/>
                  </a:lnTo>
                  <a:lnTo>
                    <a:pt x="48" y="84"/>
                  </a:lnTo>
                  <a:lnTo>
                    <a:pt x="48" y="48"/>
                  </a:lnTo>
                  <a:lnTo>
                    <a:pt x="48" y="12"/>
                  </a:lnTo>
                  <a:lnTo>
                    <a:pt x="84" y="0"/>
                  </a:lnTo>
                  <a:lnTo>
                    <a:pt x="120" y="0"/>
                  </a:lnTo>
                  <a:lnTo>
                    <a:pt x="156" y="12"/>
                  </a:lnTo>
                  <a:lnTo>
                    <a:pt x="192" y="36"/>
                  </a:lnTo>
                  <a:lnTo>
                    <a:pt x="216" y="72"/>
                  </a:lnTo>
                  <a:lnTo>
                    <a:pt x="252" y="96"/>
                  </a:lnTo>
                  <a:lnTo>
                    <a:pt x="264" y="132"/>
                  </a:lnTo>
                  <a:lnTo>
                    <a:pt x="276" y="168"/>
                  </a:lnTo>
                  <a:lnTo>
                    <a:pt x="276" y="204"/>
                  </a:lnTo>
                  <a:lnTo>
                    <a:pt x="240" y="228"/>
                  </a:lnTo>
                  <a:lnTo>
                    <a:pt x="204" y="252"/>
                  </a:lnTo>
                  <a:lnTo>
                    <a:pt x="168" y="252"/>
                  </a:lnTo>
                  <a:lnTo>
                    <a:pt x="132" y="264"/>
                  </a:lnTo>
                  <a:lnTo>
                    <a:pt x="96" y="264"/>
                  </a:lnTo>
                  <a:lnTo>
                    <a:pt x="60" y="264"/>
                  </a:lnTo>
                  <a:lnTo>
                    <a:pt x="24" y="264"/>
                  </a:lnTo>
                  <a:lnTo>
                    <a:pt x="24" y="228"/>
                  </a:lnTo>
                  <a:lnTo>
                    <a:pt x="0" y="228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Freeform 31">
              <a:extLst>
                <a:ext uri="{FF2B5EF4-FFF2-40B4-BE49-F238E27FC236}">
                  <a16:creationId xmlns:a16="http://schemas.microsoft.com/office/drawing/2014/main" id="{00BF9628-4CD2-434A-BD46-D61A9CD5E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" y="2460"/>
              <a:ext cx="277" cy="265"/>
            </a:xfrm>
            <a:custGeom>
              <a:avLst/>
              <a:gdLst>
                <a:gd name="T0" fmla="*/ 0 w 277"/>
                <a:gd name="T1" fmla="*/ 228 h 265"/>
                <a:gd name="T2" fmla="*/ 36 w 277"/>
                <a:gd name="T3" fmla="*/ 228 h 265"/>
                <a:gd name="T4" fmla="*/ 36 w 277"/>
                <a:gd name="T5" fmla="*/ 192 h 265"/>
                <a:gd name="T6" fmla="*/ 36 w 277"/>
                <a:gd name="T7" fmla="*/ 156 h 265"/>
                <a:gd name="T8" fmla="*/ 24 w 277"/>
                <a:gd name="T9" fmla="*/ 120 h 265"/>
                <a:gd name="T10" fmla="*/ 48 w 277"/>
                <a:gd name="T11" fmla="*/ 84 h 265"/>
                <a:gd name="T12" fmla="*/ 48 w 277"/>
                <a:gd name="T13" fmla="*/ 48 h 265"/>
                <a:gd name="T14" fmla="*/ 48 w 277"/>
                <a:gd name="T15" fmla="*/ 12 h 265"/>
                <a:gd name="T16" fmla="*/ 84 w 277"/>
                <a:gd name="T17" fmla="*/ 0 h 265"/>
                <a:gd name="T18" fmla="*/ 120 w 277"/>
                <a:gd name="T19" fmla="*/ 0 h 265"/>
                <a:gd name="T20" fmla="*/ 156 w 277"/>
                <a:gd name="T21" fmla="*/ 12 h 265"/>
                <a:gd name="T22" fmla="*/ 192 w 277"/>
                <a:gd name="T23" fmla="*/ 36 h 265"/>
                <a:gd name="T24" fmla="*/ 216 w 277"/>
                <a:gd name="T25" fmla="*/ 72 h 265"/>
                <a:gd name="T26" fmla="*/ 252 w 277"/>
                <a:gd name="T27" fmla="*/ 96 h 265"/>
                <a:gd name="T28" fmla="*/ 264 w 277"/>
                <a:gd name="T29" fmla="*/ 132 h 265"/>
                <a:gd name="T30" fmla="*/ 276 w 277"/>
                <a:gd name="T31" fmla="*/ 168 h 265"/>
                <a:gd name="T32" fmla="*/ 276 w 277"/>
                <a:gd name="T33" fmla="*/ 204 h 265"/>
                <a:gd name="T34" fmla="*/ 240 w 277"/>
                <a:gd name="T35" fmla="*/ 228 h 265"/>
                <a:gd name="T36" fmla="*/ 204 w 277"/>
                <a:gd name="T37" fmla="*/ 252 h 265"/>
                <a:gd name="T38" fmla="*/ 168 w 277"/>
                <a:gd name="T39" fmla="*/ 252 h 265"/>
                <a:gd name="T40" fmla="*/ 132 w 277"/>
                <a:gd name="T41" fmla="*/ 264 h 265"/>
                <a:gd name="T42" fmla="*/ 96 w 277"/>
                <a:gd name="T43" fmla="*/ 264 h 265"/>
                <a:gd name="T44" fmla="*/ 60 w 277"/>
                <a:gd name="T45" fmla="*/ 264 h 265"/>
                <a:gd name="T46" fmla="*/ 24 w 277"/>
                <a:gd name="T47" fmla="*/ 264 h 265"/>
                <a:gd name="T48" fmla="*/ 24 w 277"/>
                <a:gd name="T49" fmla="*/ 228 h 265"/>
                <a:gd name="T50" fmla="*/ 0 w 277"/>
                <a:gd name="T51" fmla="*/ 228 h 2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7"/>
                <a:gd name="T79" fmla="*/ 0 h 265"/>
                <a:gd name="T80" fmla="*/ 277 w 277"/>
                <a:gd name="T81" fmla="*/ 265 h 26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7" h="265">
                  <a:moveTo>
                    <a:pt x="0" y="228"/>
                  </a:moveTo>
                  <a:lnTo>
                    <a:pt x="36" y="228"/>
                  </a:lnTo>
                  <a:lnTo>
                    <a:pt x="36" y="192"/>
                  </a:lnTo>
                  <a:lnTo>
                    <a:pt x="36" y="156"/>
                  </a:lnTo>
                  <a:lnTo>
                    <a:pt x="24" y="120"/>
                  </a:lnTo>
                  <a:lnTo>
                    <a:pt x="48" y="84"/>
                  </a:lnTo>
                  <a:lnTo>
                    <a:pt x="48" y="48"/>
                  </a:lnTo>
                  <a:lnTo>
                    <a:pt x="48" y="12"/>
                  </a:lnTo>
                  <a:lnTo>
                    <a:pt x="84" y="0"/>
                  </a:lnTo>
                  <a:lnTo>
                    <a:pt x="120" y="0"/>
                  </a:lnTo>
                  <a:lnTo>
                    <a:pt x="156" y="12"/>
                  </a:lnTo>
                  <a:lnTo>
                    <a:pt x="192" y="36"/>
                  </a:lnTo>
                  <a:lnTo>
                    <a:pt x="216" y="72"/>
                  </a:lnTo>
                  <a:lnTo>
                    <a:pt x="252" y="96"/>
                  </a:lnTo>
                  <a:lnTo>
                    <a:pt x="264" y="132"/>
                  </a:lnTo>
                  <a:lnTo>
                    <a:pt x="276" y="168"/>
                  </a:lnTo>
                  <a:lnTo>
                    <a:pt x="276" y="204"/>
                  </a:lnTo>
                  <a:lnTo>
                    <a:pt x="240" y="228"/>
                  </a:lnTo>
                  <a:lnTo>
                    <a:pt x="204" y="252"/>
                  </a:lnTo>
                  <a:lnTo>
                    <a:pt x="168" y="252"/>
                  </a:lnTo>
                  <a:lnTo>
                    <a:pt x="132" y="264"/>
                  </a:lnTo>
                  <a:lnTo>
                    <a:pt x="96" y="264"/>
                  </a:lnTo>
                  <a:lnTo>
                    <a:pt x="60" y="264"/>
                  </a:lnTo>
                  <a:lnTo>
                    <a:pt x="24" y="264"/>
                  </a:lnTo>
                  <a:lnTo>
                    <a:pt x="24" y="228"/>
                  </a:lnTo>
                  <a:lnTo>
                    <a:pt x="0" y="228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Freeform 32">
              <a:extLst>
                <a:ext uri="{FF2B5EF4-FFF2-40B4-BE49-F238E27FC236}">
                  <a16:creationId xmlns:a16="http://schemas.microsoft.com/office/drawing/2014/main" id="{BA16967E-7355-46D1-A246-DCFDB32F7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" y="1548"/>
              <a:ext cx="277" cy="265"/>
            </a:xfrm>
            <a:custGeom>
              <a:avLst/>
              <a:gdLst>
                <a:gd name="T0" fmla="*/ 0 w 277"/>
                <a:gd name="T1" fmla="*/ 228 h 265"/>
                <a:gd name="T2" fmla="*/ 36 w 277"/>
                <a:gd name="T3" fmla="*/ 228 h 265"/>
                <a:gd name="T4" fmla="*/ 36 w 277"/>
                <a:gd name="T5" fmla="*/ 192 h 265"/>
                <a:gd name="T6" fmla="*/ 36 w 277"/>
                <a:gd name="T7" fmla="*/ 156 h 265"/>
                <a:gd name="T8" fmla="*/ 24 w 277"/>
                <a:gd name="T9" fmla="*/ 120 h 265"/>
                <a:gd name="T10" fmla="*/ 48 w 277"/>
                <a:gd name="T11" fmla="*/ 84 h 265"/>
                <a:gd name="T12" fmla="*/ 48 w 277"/>
                <a:gd name="T13" fmla="*/ 48 h 265"/>
                <a:gd name="T14" fmla="*/ 48 w 277"/>
                <a:gd name="T15" fmla="*/ 12 h 265"/>
                <a:gd name="T16" fmla="*/ 84 w 277"/>
                <a:gd name="T17" fmla="*/ 0 h 265"/>
                <a:gd name="T18" fmla="*/ 120 w 277"/>
                <a:gd name="T19" fmla="*/ 0 h 265"/>
                <a:gd name="T20" fmla="*/ 156 w 277"/>
                <a:gd name="T21" fmla="*/ 12 h 265"/>
                <a:gd name="T22" fmla="*/ 192 w 277"/>
                <a:gd name="T23" fmla="*/ 36 h 265"/>
                <a:gd name="T24" fmla="*/ 216 w 277"/>
                <a:gd name="T25" fmla="*/ 72 h 265"/>
                <a:gd name="T26" fmla="*/ 252 w 277"/>
                <a:gd name="T27" fmla="*/ 96 h 265"/>
                <a:gd name="T28" fmla="*/ 264 w 277"/>
                <a:gd name="T29" fmla="*/ 132 h 265"/>
                <a:gd name="T30" fmla="*/ 276 w 277"/>
                <a:gd name="T31" fmla="*/ 168 h 265"/>
                <a:gd name="T32" fmla="*/ 276 w 277"/>
                <a:gd name="T33" fmla="*/ 204 h 265"/>
                <a:gd name="T34" fmla="*/ 240 w 277"/>
                <a:gd name="T35" fmla="*/ 228 h 265"/>
                <a:gd name="T36" fmla="*/ 204 w 277"/>
                <a:gd name="T37" fmla="*/ 252 h 265"/>
                <a:gd name="T38" fmla="*/ 168 w 277"/>
                <a:gd name="T39" fmla="*/ 252 h 265"/>
                <a:gd name="T40" fmla="*/ 132 w 277"/>
                <a:gd name="T41" fmla="*/ 264 h 265"/>
                <a:gd name="T42" fmla="*/ 96 w 277"/>
                <a:gd name="T43" fmla="*/ 264 h 265"/>
                <a:gd name="T44" fmla="*/ 60 w 277"/>
                <a:gd name="T45" fmla="*/ 264 h 265"/>
                <a:gd name="T46" fmla="*/ 24 w 277"/>
                <a:gd name="T47" fmla="*/ 264 h 265"/>
                <a:gd name="T48" fmla="*/ 24 w 277"/>
                <a:gd name="T49" fmla="*/ 228 h 265"/>
                <a:gd name="T50" fmla="*/ 0 w 277"/>
                <a:gd name="T51" fmla="*/ 228 h 2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7"/>
                <a:gd name="T79" fmla="*/ 0 h 265"/>
                <a:gd name="T80" fmla="*/ 277 w 277"/>
                <a:gd name="T81" fmla="*/ 265 h 26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7" h="265">
                  <a:moveTo>
                    <a:pt x="0" y="228"/>
                  </a:moveTo>
                  <a:lnTo>
                    <a:pt x="36" y="228"/>
                  </a:lnTo>
                  <a:lnTo>
                    <a:pt x="36" y="192"/>
                  </a:lnTo>
                  <a:lnTo>
                    <a:pt x="36" y="156"/>
                  </a:lnTo>
                  <a:lnTo>
                    <a:pt x="24" y="120"/>
                  </a:lnTo>
                  <a:lnTo>
                    <a:pt x="48" y="84"/>
                  </a:lnTo>
                  <a:lnTo>
                    <a:pt x="48" y="48"/>
                  </a:lnTo>
                  <a:lnTo>
                    <a:pt x="48" y="12"/>
                  </a:lnTo>
                  <a:lnTo>
                    <a:pt x="84" y="0"/>
                  </a:lnTo>
                  <a:lnTo>
                    <a:pt x="120" y="0"/>
                  </a:lnTo>
                  <a:lnTo>
                    <a:pt x="156" y="12"/>
                  </a:lnTo>
                  <a:lnTo>
                    <a:pt x="192" y="36"/>
                  </a:lnTo>
                  <a:lnTo>
                    <a:pt x="216" y="72"/>
                  </a:lnTo>
                  <a:lnTo>
                    <a:pt x="252" y="96"/>
                  </a:lnTo>
                  <a:lnTo>
                    <a:pt x="264" y="132"/>
                  </a:lnTo>
                  <a:lnTo>
                    <a:pt x="276" y="168"/>
                  </a:lnTo>
                  <a:lnTo>
                    <a:pt x="276" y="204"/>
                  </a:lnTo>
                  <a:lnTo>
                    <a:pt x="240" y="228"/>
                  </a:lnTo>
                  <a:lnTo>
                    <a:pt x="204" y="252"/>
                  </a:lnTo>
                  <a:lnTo>
                    <a:pt x="168" y="252"/>
                  </a:lnTo>
                  <a:lnTo>
                    <a:pt x="132" y="264"/>
                  </a:lnTo>
                  <a:lnTo>
                    <a:pt x="96" y="264"/>
                  </a:lnTo>
                  <a:lnTo>
                    <a:pt x="60" y="264"/>
                  </a:lnTo>
                  <a:lnTo>
                    <a:pt x="24" y="264"/>
                  </a:lnTo>
                  <a:lnTo>
                    <a:pt x="24" y="228"/>
                  </a:lnTo>
                  <a:lnTo>
                    <a:pt x="0" y="228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Freeform 33">
              <a:extLst>
                <a:ext uri="{FF2B5EF4-FFF2-40B4-BE49-F238E27FC236}">
                  <a16:creationId xmlns:a16="http://schemas.microsoft.com/office/drawing/2014/main" id="{AEE1BA1E-025E-47B1-AD2E-665819508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3504"/>
              <a:ext cx="841" cy="301"/>
            </a:xfrm>
            <a:custGeom>
              <a:avLst/>
              <a:gdLst>
                <a:gd name="T0" fmla="*/ 0 w 841"/>
                <a:gd name="T1" fmla="*/ 0 h 301"/>
                <a:gd name="T2" fmla="*/ 24 w 841"/>
                <a:gd name="T3" fmla="*/ 36 h 301"/>
                <a:gd name="T4" fmla="*/ 60 w 841"/>
                <a:gd name="T5" fmla="*/ 36 h 301"/>
                <a:gd name="T6" fmla="*/ 96 w 841"/>
                <a:gd name="T7" fmla="*/ 36 h 301"/>
                <a:gd name="T8" fmla="*/ 132 w 841"/>
                <a:gd name="T9" fmla="*/ 48 h 301"/>
                <a:gd name="T10" fmla="*/ 156 w 841"/>
                <a:gd name="T11" fmla="*/ 84 h 301"/>
                <a:gd name="T12" fmla="*/ 192 w 841"/>
                <a:gd name="T13" fmla="*/ 120 h 301"/>
                <a:gd name="T14" fmla="*/ 228 w 841"/>
                <a:gd name="T15" fmla="*/ 132 h 301"/>
                <a:gd name="T16" fmla="*/ 324 w 841"/>
                <a:gd name="T17" fmla="*/ 132 h 301"/>
                <a:gd name="T18" fmla="*/ 396 w 841"/>
                <a:gd name="T19" fmla="*/ 144 h 301"/>
                <a:gd name="T20" fmla="*/ 468 w 841"/>
                <a:gd name="T21" fmla="*/ 144 h 301"/>
                <a:gd name="T22" fmla="*/ 504 w 841"/>
                <a:gd name="T23" fmla="*/ 156 h 301"/>
                <a:gd name="T24" fmla="*/ 576 w 841"/>
                <a:gd name="T25" fmla="*/ 156 h 301"/>
                <a:gd name="T26" fmla="*/ 624 w 841"/>
                <a:gd name="T27" fmla="*/ 180 h 301"/>
                <a:gd name="T28" fmla="*/ 660 w 841"/>
                <a:gd name="T29" fmla="*/ 216 h 301"/>
                <a:gd name="T30" fmla="*/ 696 w 841"/>
                <a:gd name="T31" fmla="*/ 228 h 301"/>
                <a:gd name="T32" fmla="*/ 732 w 841"/>
                <a:gd name="T33" fmla="*/ 252 h 301"/>
                <a:gd name="T34" fmla="*/ 768 w 841"/>
                <a:gd name="T35" fmla="*/ 276 h 301"/>
                <a:gd name="T36" fmla="*/ 804 w 841"/>
                <a:gd name="T37" fmla="*/ 288 h 301"/>
                <a:gd name="T38" fmla="*/ 840 w 841"/>
                <a:gd name="T39" fmla="*/ 300 h 3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41"/>
                <a:gd name="T61" fmla="*/ 0 h 301"/>
                <a:gd name="T62" fmla="*/ 841 w 841"/>
                <a:gd name="T63" fmla="*/ 301 h 3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41" h="301">
                  <a:moveTo>
                    <a:pt x="0" y="0"/>
                  </a:moveTo>
                  <a:lnTo>
                    <a:pt x="24" y="36"/>
                  </a:lnTo>
                  <a:lnTo>
                    <a:pt x="60" y="36"/>
                  </a:lnTo>
                  <a:lnTo>
                    <a:pt x="96" y="36"/>
                  </a:lnTo>
                  <a:lnTo>
                    <a:pt x="132" y="48"/>
                  </a:lnTo>
                  <a:lnTo>
                    <a:pt x="156" y="84"/>
                  </a:lnTo>
                  <a:lnTo>
                    <a:pt x="192" y="120"/>
                  </a:lnTo>
                  <a:lnTo>
                    <a:pt x="228" y="132"/>
                  </a:lnTo>
                  <a:lnTo>
                    <a:pt x="324" y="132"/>
                  </a:lnTo>
                  <a:lnTo>
                    <a:pt x="396" y="144"/>
                  </a:lnTo>
                  <a:lnTo>
                    <a:pt x="468" y="144"/>
                  </a:lnTo>
                  <a:lnTo>
                    <a:pt x="504" y="156"/>
                  </a:lnTo>
                  <a:lnTo>
                    <a:pt x="576" y="156"/>
                  </a:lnTo>
                  <a:lnTo>
                    <a:pt x="624" y="180"/>
                  </a:lnTo>
                  <a:lnTo>
                    <a:pt x="660" y="216"/>
                  </a:lnTo>
                  <a:lnTo>
                    <a:pt x="696" y="228"/>
                  </a:lnTo>
                  <a:lnTo>
                    <a:pt x="732" y="252"/>
                  </a:lnTo>
                  <a:lnTo>
                    <a:pt x="768" y="276"/>
                  </a:lnTo>
                  <a:lnTo>
                    <a:pt x="804" y="288"/>
                  </a:lnTo>
                  <a:lnTo>
                    <a:pt x="840" y="30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Freeform 34">
              <a:extLst>
                <a:ext uri="{FF2B5EF4-FFF2-40B4-BE49-F238E27FC236}">
                  <a16:creationId xmlns:a16="http://schemas.microsoft.com/office/drawing/2014/main" id="{38EABD9A-93A0-41BE-885C-AEDC5DB8B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2640"/>
              <a:ext cx="841" cy="301"/>
            </a:xfrm>
            <a:custGeom>
              <a:avLst/>
              <a:gdLst>
                <a:gd name="T0" fmla="*/ 0 w 841"/>
                <a:gd name="T1" fmla="*/ 0 h 301"/>
                <a:gd name="T2" fmla="*/ 24 w 841"/>
                <a:gd name="T3" fmla="*/ 36 h 301"/>
                <a:gd name="T4" fmla="*/ 60 w 841"/>
                <a:gd name="T5" fmla="*/ 36 h 301"/>
                <a:gd name="T6" fmla="*/ 96 w 841"/>
                <a:gd name="T7" fmla="*/ 36 h 301"/>
                <a:gd name="T8" fmla="*/ 132 w 841"/>
                <a:gd name="T9" fmla="*/ 48 h 301"/>
                <a:gd name="T10" fmla="*/ 156 w 841"/>
                <a:gd name="T11" fmla="*/ 84 h 301"/>
                <a:gd name="T12" fmla="*/ 192 w 841"/>
                <a:gd name="T13" fmla="*/ 120 h 301"/>
                <a:gd name="T14" fmla="*/ 228 w 841"/>
                <a:gd name="T15" fmla="*/ 132 h 301"/>
                <a:gd name="T16" fmla="*/ 324 w 841"/>
                <a:gd name="T17" fmla="*/ 132 h 301"/>
                <a:gd name="T18" fmla="*/ 396 w 841"/>
                <a:gd name="T19" fmla="*/ 144 h 301"/>
                <a:gd name="T20" fmla="*/ 468 w 841"/>
                <a:gd name="T21" fmla="*/ 144 h 301"/>
                <a:gd name="T22" fmla="*/ 504 w 841"/>
                <a:gd name="T23" fmla="*/ 156 h 301"/>
                <a:gd name="T24" fmla="*/ 576 w 841"/>
                <a:gd name="T25" fmla="*/ 156 h 301"/>
                <a:gd name="T26" fmla="*/ 624 w 841"/>
                <a:gd name="T27" fmla="*/ 180 h 301"/>
                <a:gd name="T28" fmla="*/ 660 w 841"/>
                <a:gd name="T29" fmla="*/ 216 h 301"/>
                <a:gd name="T30" fmla="*/ 696 w 841"/>
                <a:gd name="T31" fmla="*/ 228 h 301"/>
                <a:gd name="T32" fmla="*/ 732 w 841"/>
                <a:gd name="T33" fmla="*/ 252 h 301"/>
                <a:gd name="T34" fmla="*/ 768 w 841"/>
                <a:gd name="T35" fmla="*/ 276 h 301"/>
                <a:gd name="T36" fmla="*/ 804 w 841"/>
                <a:gd name="T37" fmla="*/ 288 h 301"/>
                <a:gd name="T38" fmla="*/ 840 w 841"/>
                <a:gd name="T39" fmla="*/ 300 h 3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41"/>
                <a:gd name="T61" fmla="*/ 0 h 301"/>
                <a:gd name="T62" fmla="*/ 841 w 841"/>
                <a:gd name="T63" fmla="*/ 301 h 3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41" h="301">
                  <a:moveTo>
                    <a:pt x="0" y="0"/>
                  </a:moveTo>
                  <a:lnTo>
                    <a:pt x="24" y="36"/>
                  </a:lnTo>
                  <a:lnTo>
                    <a:pt x="60" y="36"/>
                  </a:lnTo>
                  <a:lnTo>
                    <a:pt x="96" y="36"/>
                  </a:lnTo>
                  <a:lnTo>
                    <a:pt x="132" y="48"/>
                  </a:lnTo>
                  <a:lnTo>
                    <a:pt x="156" y="84"/>
                  </a:lnTo>
                  <a:lnTo>
                    <a:pt x="192" y="120"/>
                  </a:lnTo>
                  <a:lnTo>
                    <a:pt x="228" y="132"/>
                  </a:lnTo>
                  <a:lnTo>
                    <a:pt x="324" y="132"/>
                  </a:lnTo>
                  <a:lnTo>
                    <a:pt x="396" y="144"/>
                  </a:lnTo>
                  <a:lnTo>
                    <a:pt x="468" y="144"/>
                  </a:lnTo>
                  <a:lnTo>
                    <a:pt x="504" y="156"/>
                  </a:lnTo>
                  <a:lnTo>
                    <a:pt x="576" y="156"/>
                  </a:lnTo>
                  <a:lnTo>
                    <a:pt x="624" y="180"/>
                  </a:lnTo>
                  <a:lnTo>
                    <a:pt x="660" y="216"/>
                  </a:lnTo>
                  <a:lnTo>
                    <a:pt x="696" y="228"/>
                  </a:lnTo>
                  <a:lnTo>
                    <a:pt x="732" y="252"/>
                  </a:lnTo>
                  <a:lnTo>
                    <a:pt x="768" y="276"/>
                  </a:lnTo>
                  <a:lnTo>
                    <a:pt x="804" y="288"/>
                  </a:lnTo>
                  <a:lnTo>
                    <a:pt x="840" y="30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4" name="Freeform 35">
              <a:extLst>
                <a:ext uri="{FF2B5EF4-FFF2-40B4-BE49-F238E27FC236}">
                  <a16:creationId xmlns:a16="http://schemas.microsoft.com/office/drawing/2014/main" id="{0882083D-D8F4-45B5-B720-17758184C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" y="1728"/>
              <a:ext cx="841" cy="301"/>
            </a:xfrm>
            <a:custGeom>
              <a:avLst/>
              <a:gdLst>
                <a:gd name="T0" fmla="*/ 0 w 841"/>
                <a:gd name="T1" fmla="*/ 0 h 301"/>
                <a:gd name="T2" fmla="*/ 24 w 841"/>
                <a:gd name="T3" fmla="*/ 36 h 301"/>
                <a:gd name="T4" fmla="*/ 60 w 841"/>
                <a:gd name="T5" fmla="*/ 36 h 301"/>
                <a:gd name="T6" fmla="*/ 96 w 841"/>
                <a:gd name="T7" fmla="*/ 36 h 301"/>
                <a:gd name="T8" fmla="*/ 132 w 841"/>
                <a:gd name="T9" fmla="*/ 48 h 301"/>
                <a:gd name="T10" fmla="*/ 156 w 841"/>
                <a:gd name="T11" fmla="*/ 84 h 301"/>
                <a:gd name="T12" fmla="*/ 192 w 841"/>
                <a:gd name="T13" fmla="*/ 120 h 301"/>
                <a:gd name="T14" fmla="*/ 228 w 841"/>
                <a:gd name="T15" fmla="*/ 132 h 301"/>
                <a:gd name="T16" fmla="*/ 324 w 841"/>
                <a:gd name="T17" fmla="*/ 132 h 301"/>
                <a:gd name="T18" fmla="*/ 396 w 841"/>
                <a:gd name="T19" fmla="*/ 144 h 301"/>
                <a:gd name="T20" fmla="*/ 468 w 841"/>
                <a:gd name="T21" fmla="*/ 144 h 301"/>
                <a:gd name="T22" fmla="*/ 504 w 841"/>
                <a:gd name="T23" fmla="*/ 156 h 301"/>
                <a:gd name="T24" fmla="*/ 576 w 841"/>
                <a:gd name="T25" fmla="*/ 156 h 301"/>
                <a:gd name="T26" fmla="*/ 624 w 841"/>
                <a:gd name="T27" fmla="*/ 180 h 301"/>
                <a:gd name="T28" fmla="*/ 660 w 841"/>
                <a:gd name="T29" fmla="*/ 216 h 301"/>
                <a:gd name="T30" fmla="*/ 696 w 841"/>
                <a:gd name="T31" fmla="*/ 228 h 301"/>
                <a:gd name="T32" fmla="*/ 732 w 841"/>
                <a:gd name="T33" fmla="*/ 252 h 301"/>
                <a:gd name="T34" fmla="*/ 768 w 841"/>
                <a:gd name="T35" fmla="*/ 276 h 301"/>
                <a:gd name="T36" fmla="*/ 804 w 841"/>
                <a:gd name="T37" fmla="*/ 288 h 301"/>
                <a:gd name="T38" fmla="*/ 840 w 841"/>
                <a:gd name="T39" fmla="*/ 300 h 3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41"/>
                <a:gd name="T61" fmla="*/ 0 h 301"/>
                <a:gd name="T62" fmla="*/ 841 w 841"/>
                <a:gd name="T63" fmla="*/ 301 h 3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41" h="301">
                  <a:moveTo>
                    <a:pt x="0" y="0"/>
                  </a:moveTo>
                  <a:lnTo>
                    <a:pt x="24" y="36"/>
                  </a:lnTo>
                  <a:lnTo>
                    <a:pt x="60" y="36"/>
                  </a:lnTo>
                  <a:lnTo>
                    <a:pt x="96" y="36"/>
                  </a:lnTo>
                  <a:lnTo>
                    <a:pt x="132" y="48"/>
                  </a:lnTo>
                  <a:lnTo>
                    <a:pt x="156" y="84"/>
                  </a:lnTo>
                  <a:lnTo>
                    <a:pt x="192" y="120"/>
                  </a:lnTo>
                  <a:lnTo>
                    <a:pt x="228" y="132"/>
                  </a:lnTo>
                  <a:lnTo>
                    <a:pt x="324" y="132"/>
                  </a:lnTo>
                  <a:lnTo>
                    <a:pt x="396" y="144"/>
                  </a:lnTo>
                  <a:lnTo>
                    <a:pt x="468" y="144"/>
                  </a:lnTo>
                  <a:lnTo>
                    <a:pt x="504" y="156"/>
                  </a:lnTo>
                  <a:lnTo>
                    <a:pt x="576" y="156"/>
                  </a:lnTo>
                  <a:lnTo>
                    <a:pt x="624" y="180"/>
                  </a:lnTo>
                  <a:lnTo>
                    <a:pt x="660" y="216"/>
                  </a:lnTo>
                  <a:lnTo>
                    <a:pt x="696" y="228"/>
                  </a:lnTo>
                  <a:lnTo>
                    <a:pt x="732" y="252"/>
                  </a:lnTo>
                  <a:lnTo>
                    <a:pt x="768" y="276"/>
                  </a:lnTo>
                  <a:lnTo>
                    <a:pt x="804" y="288"/>
                  </a:lnTo>
                  <a:lnTo>
                    <a:pt x="840" y="30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Freeform 36">
              <a:extLst>
                <a:ext uri="{FF2B5EF4-FFF2-40B4-BE49-F238E27FC236}">
                  <a16:creationId xmlns:a16="http://schemas.microsoft.com/office/drawing/2014/main" id="{2EA6811E-4424-4008-BE67-9D51DB163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" y="864"/>
              <a:ext cx="841" cy="301"/>
            </a:xfrm>
            <a:custGeom>
              <a:avLst/>
              <a:gdLst>
                <a:gd name="T0" fmla="*/ 0 w 841"/>
                <a:gd name="T1" fmla="*/ 0 h 301"/>
                <a:gd name="T2" fmla="*/ 24 w 841"/>
                <a:gd name="T3" fmla="*/ 36 h 301"/>
                <a:gd name="T4" fmla="*/ 60 w 841"/>
                <a:gd name="T5" fmla="*/ 36 h 301"/>
                <a:gd name="T6" fmla="*/ 96 w 841"/>
                <a:gd name="T7" fmla="*/ 36 h 301"/>
                <a:gd name="T8" fmla="*/ 132 w 841"/>
                <a:gd name="T9" fmla="*/ 48 h 301"/>
                <a:gd name="T10" fmla="*/ 156 w 841"/>
                <a:gd name="T11" fmla="*/ 84 h 301"/>
                <a:gd name="T12" fmla="*/ 192 w 841"/>
                <a:gd name="T13" fmla="*/ 120 h 301"/>
                <a:gd name="T14" fmla="*/ 228 w 841"/>
                <a:gd name="T15" fmla="*/ 132 h 301"/>
                <a:gd name="T16" fmla="*/ 324 w 841"/>
                <a:gd name="T17" fmla="*/ 132 h 301"/>
                <a:gd name="T18" fmla="*/ 396 w 841"/>
                <a:gd name="T19" fmla="*/ 144 h 301"/>
                <a:gd name="T20" fmla="*/ 468 w 841"/>
                <a:gd name="T21" fmla="*/ 144 h 301"/>
                <a:gd name="T22" fmla="*/ 504 w 841"/>
                <a:gd name="T23" fmla="*/ 156 h 301"/>
                <a:gd name="T24" fmla="*/ 576 w 841"/>
                <a:gd name="T25" fmla="*/ 156 h 301"/>
                <a:gd name="T26" fmla="*/ 624 w 841"/>
                <a:gd name="T27" fmla="*/ 180 h 301"/>
                <a:gd name="T28" fmla="*/ 660 w 841"/>
                <a:gd name="T29" fmla="*/ 216 h 301"/>
                <a:gd name="T30" fmla="*/ 696 w 841"/>
                <a:gd name="T31" fmla="*/ 228 h 301"/>
                <a:gd name="T32" fmla="*/ 732 w 841"/>
                <a:gd name="T33" fmla="*/ 252 h 301"/>
                <a:gd name="T34" fmla="*/ 768 w 841"/>
                <a:gd name="T35" fmla="*/ 276 h 301"/>
                <a:gd name="T36" fmla="*/ 804 w 841"/>
                <a:gd name="T37" fmla="*/ 288 h 301"/>
                <a:gd name="T38" fmla="*/ 840 w 841"/>
                <a:gd name="T39" fmla="*/ 300 h 3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41"/>
                <a:gd name="T61" fmla="*/ 0 h 301"/>
                <a:gd name="T62" fmla="*/ 841 w 841"/>
                <a:gd name="T63" fmla="*/ 301 h 3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41" h="301">
                  <a:moveTo>
                    <a:pt x="0" y="0"/>
                  </a:moveTo>
                  <a:lnTo>
                    <a:pt x="24" y="36"/>
                  </a:lnTo>
                  <a:lnTo>
                    <a:pt x="60" y="36"/>
                  </a:lnTo>
                  <a:lnTo>
                    <a:pt x="96" y="36"/>
                  </a:lnTo>
                  <a:lnTo>
                    <a:pt x="132" y="48"/>
                  </a:lnTo>
                  <a:lnTo>
                    <a:pt x="156" y="84"/>
                  </a:lnTo>
                  <a:lnTo>
                    <a:pt x="192" y="120"/>
                  </a:lnTo>
                  <a:lnTo>
                    <a:pt x="228" y="132"/>
                  </a:lnTo>
                  <a:lnTo>
                    <a:pt x="324" y="132"/>
                  </a:lnTo>
                  <a:lnTo>
                    <a:pt x="396" y="144"/>
                  </a:lnTo>
                  <a:lnTo>
                    <a:pt x="468" y="144"/>
                  </a:lnTo>
                  <a:lnTo>
                    <a:pt x="504" y="156"/>
                  </a:lnTo>
                  <a:lnTo>
                    <a:pt x="576" y="156"/>
                  </a:lnTo>
                  <a:lnTo>
                    <a:pt x="624" y="180"/>
                  </a:lnTo>
                  <a:lnTo>
                    <a:pt x="660" y="216"/>
                  </a:lnTo>
                  <a:lnTo>
                    <a:pt x="696" y="228"/>
                  </a:lnTo>
                  <a:lnTo>
                    <a:pt x="732" y="252"/>
                  </a:lnTo>
                  <a:lnTo>
                    <a:pt x="768" y="276"/>
                  </a:lnTo>
                  <a:lnTo>
                    <a:pt x="804" y="288"/>
                  </a:lnTo>
                  <a:lnTo>
                    <a:pt x="840" y="300"/>
                  </a:ln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Rectangle 37">
              <a:extLst>
                <a:ext uri="{FF2B5EF4-FFF2-40B4-BE49-F238E27FC236}">
                  <a16:creationId xmlns:a16="http://schemas.microsoft.com/office/drawing/2014/main" id="{F096BD96-2171-4D52-846B-822E96DC4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3" y="1239"/>
              <a:ext cx="691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b="1"/>
                <a:t>sperm</a:t>
              </a:r>
            </a:p>
          </p:txBody>
        </p:sp>
        <p:sp>
          <p:nvSpPr>
            <p:cNvPr id="10267" name="Rectangle 38">
              <a:extLst>
                <a:ext uri="{FF2B5EF4-FFF2-40B4-BE49-F238E27FC236}">
                  <a16:creationId xmlns:a16="http://schemas.microsoft.com/office/drawing/2014/main" id="{01A8A1B6-7CD7-4D51-BC38-E430A759A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7" y="2199"/>
              <a:ext cx="1093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b="1"/>
                <a:t>haploid (n)</a:t>
              </a:r>
            </a:p>
          </p:txBody>
        </p:sp>
        <p:sp>
          <p:nvSpPr>
            <p:cNvPr id="10268" name="Rectangle 39">
              <a:extLst>
                <a:ext uri="{FF2B5EF4-FFF2-40B4-BE49-F238E27FC236}">
                  <a16:creationId xmlns:a16="http://schemas.microsoft.com/office/drawing/2014/main" id="{827DCC45-C5DA-4610-9485-A94665AC3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" y="3783"/>
              <a:ext cx="988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b="1"/>
                <a:t>meiosis II</a:t>
              </a: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F51CB069-FD7A-42D3-BD51-7AA970BE41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Human Gametes</a:t>
            </a:r>
          </a:p>
        </p:txBody>
      </p:sp>
      <p:sp>
        <p:nvSpPr>
          <p:cNvPr id="76803" name="Text Box 3">
            <a:extLst>
              <a:ext uri="{FF2B5EF4-FFF2-40B4-BE49-F238E27FC236}">
                <a16:creationId xmlns:a16="http://schemas.microsoft.com/office/drawing/2014/main" id="{AA9A520F-51DE-4533-B994-946BA486872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Human Gametes are…</a:t>
            </a:r>
          </a:p>
          <a:p>
            <a:pPr lvl="1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Sperm</a:t>
            </a:r>
            <a:r>
              <a:rPr lang="en-US" dirty="0"/>
              <a:t> – male (23 chromosomes)</a:t>
            </a:r>
          </a:p>
          <a:p>
            <a:pPr lvl="1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Ovum</a:t>
            </a:r>
            <a:r>
              <a:rPr lang="en-US" dirty="0"/>
              <a:t> (egg) – female (23 chromosomes)</a:t>
            </a:r>
          </a:p>
          <a:p>
            <a:pPr>
              <a:defRPr/>
            </a:pPr>
            <a:r>
              <a:rPr lang="en-US" dirty="0"/>
              <a:t>Gametes are made through a specialized form of meiosis…</a:t>
            </a:r>
          </a:p>
          <a:p>
            <a:pPr lvl="1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Spermatogenesis</a:t>
            </a:r>
            <a:r>
              <a:rPr lang="en-US" dirty="0"/>
              <a:t> – formation of sperm</a:t>
            </a:r>
          </a:p>
          <a:p>
            <a:pPr lvl="1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Oogenesis</a:t>
            </a:r>
            <a:r>
              <a:rPr lang="en-US" dirty="0"/>
              <a:t> – formation of ova</a:t>
            </a:r>
          </a:p>
          <a:p>
            <a:pPr>
              <a:defRPr/>
            </a:pPr>
            <a:r>
              <a:rPr lang="en-US" dirty="0"/>
              <a:t>Gametes are made in the gonads…</a:t>
            </a:r>
          </a:p>
          <a:p>
            <a:pPr lvl="1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Testes</a:t>
            </a:r>
            <a:r>
              <a:rPr lang="en-US" dirty="0"/>
              <a:t> in males</a:t>
            </a:r>
          </a:p>
          <a:p>
            <a:pPr lvl="1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Ovaries</a:t>
            </a:r>
            <a:r>
              <a:rPr lang="en-US" dirty="0"/>
              <a:t> in females</a:t>
            </a:r>
          </a:p>
        </p:txBody>
      </p:sp>
      <p:pic>
        <p:nvPicPr>
          <p:cNvPr id="12293" name="Picture 5" descr="http://www.sciencedaily.com/images/2007/12/071213101352-large.jpg">
            <a:extLst>
              <a:ext uri="{FF2B5EF4-FFF2-40B4-BE49-F238E27FC236}">
                <a16:creationId xmlns:a16="http://schemas.microsoft.com/office/drawing/2014/main" id="{F82F562B-1F3E-4E3C-BCFA-008A46E1F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8600"/>
            <a:ext cx="2971801" cy="2228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igure%2016">
            <a:extLst>
              <a:ext uri="{FF2B5EF4-FFF2-40B4-BE49-F238E27FC236}">
                <a16:creationId xmlns:a16="http://schemas.microsoft.com/office/drawing/2014/main" id="{3F0FBD8C-14E6-416F-B50E-98412ABB3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" b="4706"/>
          <a:stretch>
            <a:fillRect/>
          </a:stretch>
        </p:blipFill>
        <p:spPr bwMode="auto">
          <a:xfrm>
            <a:off x="4043363" y="0"/>
            <a:ext cx="51006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C7AA7F1-CE02-424A-ABB3-1F1A759D2C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Female Anatomy</a:t>
            </a:r>
          </a:p>
        </p:txBody>
      </p:sp>
      <p:pic>
        <p:nvPicPr>
          <p:cNvPr id="90115" name="Picture 3">
            <a:extLst>
              <a:ext uri="{FF2B5EF4-FFF2-40B4-BE49-F238E27FC236}">
                <a16:creationId xmlns:a16="http://schemas.microsoft.com/office/drawing/2014/main" id="{D116839A-E4E9-46C6-A794-1A202E08728A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576388"/>
            <a:ext cx="7772400" cy="4314825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64F200-2E18-4097-B8FD-BEA4EAE0BFDB}"/>
              </a:ext>
            </a:extLst>
          </p:cNvPr>
          <p:cNvCxnSpPr>
            <a:stCxn id="11" idx="2"/>
          </p:cNvCxnSpPr>
          <p:nvPr/>
        </p:nvCxnSpPr>
        <p:spPr>
          <a:xfrm rot="5400000">
            <a:off x="5009356" y="1580357"/>
            <a:ext cx="1411287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E081556-5E41-458A-A8DB-E3D67A1505E7}"/>
              </a:ext>
            </a:extLst>
          </p:cNvPr>
          <p:cNvSpPr txBox="1"/>
          <p:nvPr/>
        </p:nvSpPr>
        <p:spPr>
          <a:xfrm>
            <a:off x="5334000" y="1066800"/>
            <a:ext cx="24384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Uterus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DEC62A2-0BD3-433B-81A2-A94F17560316}"/>
              </a:ext>
            </a:extLst>
          </p:cNvPr>
          <p:cNvCxnSpPr>
            <a:stCxn id="17" idx="0"/>
          </p:cNvCxnSpPr>
          <p:nvPr/>
        </p:nvCxnSpPr>
        <p:spPr>
          <a:xfrm rot="5400000" flipH="1" flipV="1">
            <a:off x="1333500" y="3238500"/>
            <a:ext cx="26670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 useBgFill="1">
        <p:nvSpPr>
          <p:cNvPr id="17" name="TextBox 16">
            <a:extLst>
              <a:ext uri="{FF2B5EF4-FFF2-40B4-BE49-F238E27FC236}">
                <a16:creationId xmlns:a16="http://schemas.microsoft.com/office/drawing/2014/main" id="{E1111E11-B1CA-4318-B661-9D96389BEEDD}"/>
              </a:ext>
            </a:extLst>
          </p:cNvPr>
          <p:cNvSpPr txBox="1"/>
          <p:nvPr/>
        </p:nvSpPr>
        <p:spPr>
          <a:xfrm>
            <a:off x="304800" y="5257800"/>
            <a:ext cx="33528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Fallopian Tube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F41590F-C13A-4CE7-B1A7-25AAFCA27B7A}"/>
              </a:ext>
            </a:extLst>
          </p:cNvPr>
          <p:cNvCxnSpPr>
            <a:stCxn id="26" idx="0"/>
          </p:cNvCxnSpPr>
          <p:nvPr/>
        </p:nvCxnSpPr>
        <p:spPr>
          <a:xfrm rot="16200000" flipV="1">
            <a:off x="6096000" y="3657600"/>
            <a:ext cx="15240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 useBgFill="1">
        <p:nvSpPr>
          <p:cNvPr id="26" name="TextBox 25">
            <a:extLst>
              <a:ext uri="{FF2B5EF4-FFF2-40B4-BE49-F238E27FC236}">
                <a16:creationId xmlns:a16="http://schemas.microsoft.com/office/drawing/2014/main" id="{AB8E0A6B-7FEC-4E4A-AFD0-5878B57BC744}"/>
              </a:ext>
            </a:extLst>
          </p:cNvPr>
          <p:cNvSpPr txBox="1"/>
          <p:nvPr/>
        </p:nvSpPr>
        <p:spPr>
          <a:xfrm>
            <a:off x="5562600" y="4800600"/>
            <a:ext cx="33528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Ovary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>
            <a:extLst>
              <a:ext uri="{FF2B5EF4-FFF2-40B4-BE49-F238E27FC236}">
                <a16:creationId xmlns:a16="http://schemas.microsoft.com/office/drawing/2014/main" id="{75B9A333-F49D-49F4-BFC0-E9FD74832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Ovary</a:t>
            </a: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E0DF668B-5509-4766-B4FD-3E154499719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The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ovaries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are composed of sac-like structures</a:t>
            </a:r>
          </a:p>
          <a:p>
            <a:pPr>
              <a:defRPr/>
            </a:pPr>
            <a:r>
              <a:rPr lang="en-US" dirty="0"/>
              <a:t>Their job is to produce the ovum (eggs)</a:t>
            </a:r>
          </a:p>
          <a:p>
            <a:pPr>
              <a:buFont typeface="Wingdings 2" panose="05020102010507070707" pitchFamily="18" charset="2"/>
              <a:buNone/>
              <a:defRPr/>
            </a:pPr>
            <a:endParaRPr lang="en-US" dirty="0"/>
          </a:p>
        </p:txBody>
      </p:sp>
      <p:pic>
        <p:nvPicPr>
          <p:cNvPr id="91140" name="Picture 4">
            <a:extLst>
              <a:ext uri="{FF2B5EF4-FFF2-40B4-BE49-F238E27FC236}">
                <a16:creationId xmlns:a16="http://schemas.microsoft.com/office/drawing/2014/main" id="{73986149-28DF-448D-854B-0A09B89D4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b="2922"/>
          <a:stretch>
            <a:fillRect/>
          </a:stretch>
        </p:blipFill>
        <p:spPr bwMode="auto">
          <a:xfrm>
            <a:off x="4038600" y="2667000"/>
            <a:ext cx="4724400" cy="38528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684551C-05D1-4830-8CC6-671BDF95A9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Fallopian Tubes and Uterus</a:t>
            </a:r>
          </a:p>
        </p:txBody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8CC439FB-FBA8-4C81-812C-3CE19D0E3D5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228600" y="1447800"/>
            <a:ext cx="4495800" cy="45720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Fallopian tubes </a:t>
            </a:r>
            <a:r>
              <a:rPr lang="en-US" dirty="0"/>
              <a:t>extend from the ovaries to the uterus</a:t>
            </a:r>
          </a:p>
          <a:p>
            <a:pPr lvl="1">
              <a:defRPr/>
            </a:pPr>
            <a:r>
              <a:rPr lang="en-US" dirty="0"/>
              <a:t>Provide the pathway for ovum to reach the uterus</a:t>
            </a:r>
          </a:p>
          <a:p>
            <a:pPr lvl="1">
              <a:defRPr/>
            </a:pPr>
            <a:r>
              <a:rPr lang="en-US" dirty="0"/>
              <a:t>The fallopian tubes are the site of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fertilization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FAEFBA-6A8D-4EDD-A089-B039D4E87DEA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724400" y="1447800"/>
            <a:ext cx="4114800" cy="45720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Uterus</a:t>
            </a:r>
            <a:r>
              <a:rPr lang="en-US" dirty="0"/>
              <a:t>: Receives, retains, nourishes the fertilized ova</a:t>
            </a:r>
          </a:p>
          <a:p>
            <a:pPr>
              <a:defRPr/>
            </a:pPr>
            <a:r>
              <a:rPr lang="en-US" dirty="0"/>
              <a:t>Inner layer of the uterus is the </a:t>
            </a:r>
            <a:r>
              <a:rPr lang="en-US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endometrium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(this layer is shed during menstruation)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8437" name="Picture 3075" descr="http://library.med.utah.edu/WebPath/jpeg2/FGTFERT.gif">
            <a:extLst>
              <a:ext uri="{FF2B5EF4-FFF2-40B4-BE49-F238E27FC236}">
                <a16:creationId xmlns:a16="http://schemas.microsoft.com/office/drawing/2014/main" id="{DBF3229E-6EF3-4536-9367-667AECA1FAF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191000"/>
            <a:ext cx="3581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>
            <a:extLst>
              <a:ext uri="{FF2B5EF4-FFF2-40B4-BE49-F238E27FC236}">
                <a16:creationId xmlns:a16="http://schemas.microsoft.com/office/drawing/2014/main" id="{B509D2C5-696C-484B-8279-AD64BC24A9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762000"/>
          </a:xfrm>
        </p:spPr>
        <p:txBody>
          <a:bodyPr/>
          <a:lstStyle/>
          <a:p>
            <a:r>
              <a:rPr lang="en-US" altLang="en-US"/>
              <a:t>OVUM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C4BB699-A7D7-4504-BC90-0E3A0C6DFCB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762000"/>
            <a:ext cx="6096000" cy="4876800"/>
          </a:xfrm>
        </p:spPr>
        <p:txBody>
          <a:bodyPr/>
          <a:lstStyle/>
          <a:p>
            <a:pPr>
              <a:defRPr/>
            </a:pPr>
            <a:r>
              <a:rPr lang="en-US" dirty="0"/>
              <a:t>Large cell  </a:t>
            </a:r>
          </a:p>
          <a:p>
            <a:pPr>
              <a:defRPr/>
            </a:pPr>
            <a:r>
              <a:rPr lang="en-US" dirty="0"/>
              <a:t>Contains a nucleus with 23 chromosomes</a:t>
            </a:r>
          </a:p>
          <a:p>
            <a:pPr>
              <a:defRPr/>
            </a:pPr>
            <a:r>
              <a:rPr lang="en-US" dirty="0"/>
              <a:t>Large cytoplasm containing:</a:t>
            </a:r>
          </a:p>
          <a:p>
            <a:pPr lvl="1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Yolk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– will be the precursor for blood and reproductive cells, in organisms other than mammals the yolk provides the nutrients for the developing embryo</a:t>
            </a:r>
          </a:p>
          <a:p>
            <a:pPr lvl="1">
              <a:defRPr/>
            </a:pPr>
            <a:r>
              <a:rPr lang="en-US" dirty="0"/>
              <a:t>Organelles – most importantly the mitochondria</a:t>
            </a:r>
          </a:p>
          <a:p>
            <a:pPr lvl="1">
              <a:defRPr/>
            </a:pPr>
            <a:r>
              <a:rPr lang="en-US" dirty="0"/>
              <a:t>Cell membrane – Which contains the rest of the cell</a:t>
            </a:r>
          </a:p>
          <a:p>
            <a:pPr lvl="1">
              <a:defRPr/>
            </a:pPr>
            <a:r>
              <a:rPr lang="en-US" dirty="0"/>
              <a:t>Layer of jelly – surrounds the cell membrane and protects the ovum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9460" name="Picture 7" descr="http://www.3dscience.com/img/Products/3D_Models/Biology/Cells/Sperm_Egg/3d_human_reproductive_cells_web03.jpg">
            <a:extLst>
              <a:ext uri="{FF2B5EF4-FFF2-40B4-BE49-F238E27FC236}">
                <a16:creationId xmlns:a16="http://schemas.microsoft.com/office/drawing/2014/main" id="{05DB1121-81DB-4D42-A64D-9A50429D0DCC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6500" y="2514600"/>
            <a:ext cx="2857500" cy="2857500"/>
          </a:xfrm>
        </p:spPr>
      </p:pic>
      <p:sp>
        <p:nvSpPr>
          <p:cNvPr id="19461" name="Rectangle 1031">
            <a:extLst>
              <a:ext uri="{FF2B5EF4-FFF2-40B4-BE49-F238E27FC236}">
                <a16:creationId xmlns:a16="http://schemas.microsoft.com/office/drawing/2014/main" id="{83FB176A-251F-4DE7-A58B-A8FD73ED3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62000"/>
            <a:ext cx="845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</a:pPr>
            <a:endParaRPr lang="en-US" altLang="en-US" sz="3200" b="1">
              <a:latin typeface="Georgia" panose="02040502050405020303" pitchFamily="18" charset="0"/>
            </a:endParaRPr>
          </a:p>
        </p:txBody>
      </p: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A6ACA895-FF81-4521-8461-A873505C6274}"/>
              </a:ext>
            </a:extLst>
          </p:cNvPr>
          <p:cNvCxnSpPr/>
          <p:nvPr/>
        </p:nvCxnSpPr>
        <p:spPr>
          <a:xfrm>
            <a:off x="6019800" y="3657600"/>
            <a:ext cx="762000" cy="228600"/>
          </a:xfrm>
          <a:prstGeom prst="curvedConnector3">
            <a:avLst>
              <a:gd name="adj1" fmla="val 50000"/>
            </a:avLst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>
            <a:extLst>
              <a:ext uri="{FF2B5EF4-FFF2-40B4-BE49-F238E27FC236}">
                <a16:creationId xmlns:a16="http://schemas.microsoft.com/office/drawing/2014/main" id="{283F12CD-E6AB-4D56-A581-413DC32DCFC0}"/>
              </a:ext>
            </a:extLst>
          </p:cNvPr>
          <p:cNvCxnSpPr/>
          <p:nvPr/>
        </p:nvCxnSpPr>
        <p:spPr>
          <a:xfrm flipV="1">
            <a:off x="5715000" y="4267200"/>
            <a:ext cx="1371600" cy="609600"/>
          </a:xfrm>
          <a:prstGeom prst="curvedConnector3">
            <a:avLst>
              <a:gd name="adj1" fmla="val 50000"/>
            </a:avLst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>
            <a:extLst>
              <a:ext uri="{FF2B5EF4-FFF2-40B4-BE49-F238E27FC236}">
                <a16:creationId xmlns:a16="http://schemas.microsoft.com/office/drawing/2014/main" id="{A674AFEB-C1B5-4A60-89B7-18E793A23F36}"/>
              </a:ext>
            </a:extLst>
          </p:cNvPr>
          <p:cNvSpPr/>
          <p:nvPr/>
        </p:nvSpPr>
        <p:spPr>
          <a:xfrm>
            <a:off x="5791200" y="4876800"/>
            <a:ext cx="1625600" cy="1104900"/>
          </a:xfrm>
          <a:custGeom>
            <a:avLst/>
            <a:gdLst>
              <a:gd name="connsiteX0" fmla="*/ 0 w 1625600"/>
              <a:gd name="connsiteY0" fmla="*/ 537028 h 1105505"/>
              <a:gd name="connsiteX1" fmla="*/ 928914 w 1625600"/>
              <a:gd name="connsiteY1" fmla="*/ 1016000 h 1105505"/>
              <a:gd name="connsiteX2" fmla="*/ 1625600 w 1625600"/>
              <a:gd name="connsiteY2" fmla="*/ 0 h 1105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1105505">
                <a:moveTo>
                  <a:pt x="0" y="537028"/>
                </a:moveTo>
                <a:cubicBezTo>
                  <a:pt x="328990" y="821266"/>
                  <a:pt x="657981" y="1105505"/>
                  <a:pt x="928914" y="1016000"/>
                </a:cubicBezTo>
                <a:cubicBezTo>
                  <a:pt x="1199847" y="926495"/>
                  <a:pt x="1412723" y="463247"/>
                  <a:pt x="1625600" y="0"/>
                </a:cubicBezTo>
              </a:path>
            </a:pathLst>
          </a:cu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A4AD593C-8024-4833-80B7-7BF74444AD42}"/>
              </a:ext>
            </a:extLst>
          </p:cNvPr>
          <p:cNvSpPr/>
          <p:nvPr/>
        </p:nvSpPr>
        <p:spPr>
          <a:xfrm>
            <a:off x="5537200" y="5011738"/>
            <a:ext cx="3606800" cy="1846262"/>
          </a:xfrm>
          <a:custGeom>
            <a:avLst/>
            <a:gdLst>
              <a:gd name="connsiteX0" fmla="*/ 0 w 3606800"/>
              <a:gd name="connsiteY0" fmla="*/ 1407886 h 1845734"/>
              <a:gd name="connsiteX1" fmla="*/ 3149600 w 3606800"/>
              <a:gd name="connsiteY1" fmla="*/ 1611086 h 1845734"/>
              <a:gd name="connsiteX2" fmla="*/ 2743200 w 3606800"/>
              <a:gd name="connsiteY2" fmla="*/ 0 h 1845734"/>
              <a:gd name="connsiteX3" fmla="*/ 2743200 w 3606800"/>
              <a:gd name="connsiteY3" fmla="*/ 0 h 1845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800" h="1845734">
                <a:moveTo>
                  <a:pt x="0" y="1407886"/>
                </a:moveTo>
                <a:cubicBezTo>
                  <a:pt x="1346200" y="1626810"/>
                  <a:pt x="2692400" y="1845734"/>
                  <a:pt x="3149600" y="1611086"/>
                </a:cubicBezTo>
                <a:cubicBezTo>
                  <a:pt x="3606800" y="1376438"/>
                  <a:pt x="2743200" y="0"/>
                  <a:pt x="2743200" y="0"/>
                </a:cubicBezTo>
                <a:lnTo>
                  <a:pt x="2743200" y="0"/>
                </a:lnTo>
              </a:path>
            </a:pathLst>
          </a:cu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B05ABA3D-2375-46DA-A840-4C5BF35083D0}"/>
              </a:ext>
            </a:extLst>
          </p:cNvPr>
          <p:cNvSpPr/>
          <p:nvPr/>
        </p:nvSpPr>
        <p:spPr>
          <a:xfrm>
            <a:off x="4191000" y="1066800"/>
            <a:ext cx="4953000" cy="2892425"/>
          </a:xfrm>
          <a:custGeom>
            <a:avLst/>
            <a:gdLst>
              <a:gd name="connsiteX0" fmla="*/ 0 w 4130040"/>
              <a:gd name="connsiteY0" fmla="*/ 637540 h 2359660"/>
              <a:gd name="connsiteX1" fmla="*/ 3581400 w 4130040"/>
              <a:gd name="connsiteY1" fmla="*/ 287020 h 2359660"/>
              <a:gd name="connsiteX2" fmla="*/ 3291840 w 4130040"/>
              <a:gd name="connsiteY2" fmla="*/ 2359660 h 235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30040" h="2359660">
                <a:moveTo>
                  <a:pt x="0" y="637540"/>
                </a:moveTo>
                <a:cubicBezTo>
                  <a:pt x="1516380" y="318770"/>
                  <a:pt x="3032760" y="0"/>
                  <a:pt x="3581400" y="287020"/>
                </a:cubicBezTo>
                <a:cubicBezTo>
                  <a:pt x="4130040" y="574040"/>
                  <a:pt x="3710940" y="1466850"/>
                  <a:pt x="3291840" y="2359660"/>
                </a:cubicBezTo>
              </a:path>
            </a:pathLst>
          </a:cu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bldLvl="2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7488B1A4BE6C4DA3B300F32CDF3A4E" ma:contentTypeVersion="1" ma:contentTypeDescription="Create a new document." ma:contentTypeScope="" ma:versionID="8012abc6a317ae6fd0628e431013a6b1">
  <xsd:schema xmlns:xsd="http://www.w3.org/2001/XMLSchema" xmlns:xs="http://www.w3.org/2001/XMLSchema" xmlns:p="http://schemas.microsoft.com/office/2006/metadata/properties" xmlns:ns3="ed5955d7-2923-4e14-b075-3d27bd0f1afd" targetNamespace="http://schemas.microsoft.com/office/2006/metadata/properties" ma:root="true" ma:fieldsID="87d6ca5b4ca2cb8f3599ce3cbe2435af" ns3:_="">
    <xsd:import namespace="ed5955d7-2923-4e14-b075-3d27bd0f1afd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5955d7-2923-4e14-b075-3d27bd0f1af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6DA017-8DD6-4BEF-B645-40877175B16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304177-BA34-44C3-A568-74C1C2B569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ed5955d7-2923-4e14-b075-3d27bd0f1afd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8E10D06-47D1-4E1F-AC80-9D45428C3C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5955d7-2923-4e14-b075-3d27bd0f1a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3585</TotalTime>
  <Words>1035</Words>
  <Application>Microsoft Office PowerPoint</Application>
  <PresentationFormat>On-screen Show (4:3)</PresentationFormat>
  <Paragraphs>179</Paragraphs>
  <Slides>26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Georgia</vt:lpstr>
      <vt:lpstr>Trebuchet MS</vt:lpstr>
      <vt:lpstr>Wingdings</vt:lpstr>
      <vt:lpstr>Wingdings 2</vt:lpstr>
      <vt:lpstr>Equity</vt:lpstr>
      <vt:lpstr>Human Development</vt:lpstr>
      <vt:lpstr>Overview of Sexual Reproduction</vt:lpstr>
      <vt:lpstr>MEIOSIS</vt:lpstr>
      <vt:lpstr>Human Gametes</vt:lpstr>
      <vt:lpstr>PowerPoint Presentation</vt:lpstr>
      <vt:lpstr>Female Anatomy</vt:lpstr>
      <vt:lpstr>The Ovary</vt:lpstr>
      <vt:lpstr>The Fallopian Tubes and Uterus</vt:lpstr>
      <vt:lpstr>OVUM</vt:lpstr>
      <vt:lpstr>The Process of Oogenesis</vt:lpstr>
      <vt:lpstr>PowerPoint Presentation</vt:lpstr>
      <vt:lpstr>Steps From Fertilization to Birth</vt:lpstr>
      <vt:lpstr>FERTILIZATION</vt:lpstr>
      <vt:lpstr>Cleavage</vt:lpstr>
      <vt:lpstr>Implantation</vt:lpstr>
      <vt:lpstr>Stem Cells</vt:lpstr>
      <vt:lpstr>Two types of Stem Cells</vt:lpstr>
      <vt:lpstr>Human Embryonic Stem Cells</vt:lpstr>
      <vt:lpstr>Adult Stem Cells</vt:lpstr>
      <vt:lpstr>Stem Cells Have the Potential to Cure:</vt:lpstr>
      <vt:lpstr>Some Questions that Still Need to Be Answered:</vt:lpstr>
      <vt:lpstr>Gestation</vt:lpstr>
      <vt:lpstr>Gastrulation</vt:lpstr>
      <vt:lpstr>The Placenta</vt:lpstr>
      <vt:lpstr>Twins</vt:lpstr>
      <vt:lpstr>Twins</vt:lpstr>
    </vt:vector>
  </TitlesOfParts>
  <Company>MCPS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</dc:title>
  <dc:creator>Preferred Customer</dc:creator>
  <cp:lastModifiedBy>VAN ELLIS, MARY</cp:lastModifiedBy>
  <cp:revision>107</cp:revision>
  <dcterms:created xsi:type="dcterms:W3CDTF">2005-11-08T00:36:49Z</dcterms:created>
  <dcterms:modified xsi:type="dcterms:W3CDTF">2018-01-17T04:41:56Z</dcterms:modified>
</cp:coreProperties>
</file>